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331" r:id="rId2"/>
    <p:sldId id="332" r:id="rId3"/>
    <p:sldId id="335" r:id="rId4"/>
    <p:sldId id="333" r:id="rId5"/>
    <p:sldId id="334" r:id="rId6"/>
    <p:sldId id="336" r:id="rId7"/>
    <p:sldId id="337" r:id="rId8"/>
    <p:sldId id="338" r:id="rId9"/>
    <p:sldId id="343" r:id="rId10"/>
    <p:sldId id="339" r:id="rId11"/>
    <p:sldId id="340" r:id="rId12"/>
    <p:sldId id="341" r:id="rId13"/>
    <p:sldId id="342" r:id="rId14"/>
    <p:sldId id="318" r:id="rId15"/>
    <p:sldId id="320" r:id="rId16"/>
    <p:sldId id="317" r:id="rId17"/>
    <p:sldId id="314" r:id="rId18"/>
    <p:sldId id="315" r:id="rId1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25-11-2021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tiff>
</file>

<file path=ppt/media/image19.jpeg>
</file>

<file path=ppt/media/image2.png>
</file>

<file path=ppt/media/image20.tiff>
</file>

<file path=ppt/media/image21.tiff>
</file>

<file path=ppt/media/image22.tiff>
</file>

<file path=ppt/media/image23.tiff>
</file>

<file path=ppt/media/image24.jpeg>
</file>

<file path=ppt/media/image25.jpg>
</file>

<file path=ppt/media/image26.jpg>
</file>

<file path=ppt/media/image27.jpg>
</file>

<file path=ppt/media/image28.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11/25/2021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 xmlns:a16="http://schemas.microsoft.com/office/drawing/2014/main"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 xmlns:a16="http://schemas.microsoft.com/office/drawing/2014/main"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 xmlns:a16="http://schemas.microsoft.com/office/drawing/2014/main"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a:solidFill>
                <a:srgbClr val="FFFFFF"/>
              </a:solidFill>
              <a:latin typeface="Arial" panose="020B0604020202020204"/>
            </a:endParaRPr>
          </a:p>
        </p:txBody>
      </p:sp>
      <p:pic>
        <p:nvPicPr>
          <p:cNvPr id="5" name="Picture 4">
            <a:extLst>
              <a:ext uri="{FF2B5EF4-FFF2-40B4-BE49-F238E27FC236}">
                <a16:creationId xmlns="" xmlns:a16="http://schemas.microsoft.com/office/drawing/2014/main"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 xmlns:a16="http://schemas.microsoft.com/office/drawing/2014/main"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11/25/2021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25/01_Data%20Model/01_Customer.txt" TargetMode="External"/><Relationship Id="rId2"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github.com/soyuztechnologies/LamResearchS4HANA/blob/master/RAP/Day%2025/01_Data%20Model/02_Agency.tx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25/01_Data%20Model/03_Travel.txt" TargetMode="External"/><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25/Service%20Definition.txt" TargetMode="External"/><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tif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9.jpeg"/><Relationship Id="rId7" Type="http://schemas.openxmlformats.org/officeDocument/2006/relationships/image" Target="../media/image23.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2.tiff"/><Relationship Id="rId5" Type="http://schemas.openxmlformats.org/officeDocument/2006/relationships/image" Target="../media/image21.tiff"/><Relationship Id="rId10" Type="http://schemas.openxmlformats.org/officeDocument/2006/relationships/image" Target="../media/image4.png"/><Relationship Id="rId4" Type="http://schemas.openxmlformats.org/officeDocument/2006/relationships/image" Target="../media/image20.tiff"/><Relationship Id="rId9" Type="http://schemas.openxmlformats.org/officeDocument/2006/relationships/hyperlink" Target="https://anubhavtrainings.com/"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5.jpg"/><Relationship Id="rId7" Type="http://schemas.openxmlformats.org/officeDocument/2006/relationships/image" Target="../media/image27.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6.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lc="http://schemas.openxmlformats.org/drawingml/2006/lockedCanvas" xmlns="" xmlns:a16="http://schemas.microsoft.com/office/drawing/2014/main"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smtClean="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p:cNvSpPr/>
          <p:nvPr/>
        </p:nvSpPr>
        <p:spPr>
          <a:xfrm>
            <a:off x="1053852" y="700767"/>
            <a:ext cx="4176464" cy="769441"/>
          </a:xfrm>
          <a:prstGeom prst="rect">
            <a:avLst/>
          </a:prstGeom>
        </p:spPr>
        <p:txBody>
          <a:bodyPr wrap="square">
            <a:spAutoFit/>
          </a:bodyPr>
          <a:lstStyle/>
          <a:p>
            <a:r>
              <a:rPr lang="en-IN" sz="4400" dirty="0" smtClean="0">
                <a:solidFill>
                  <a:schemeClr val="bg1"/>
                </a:solidFill>
                <a:latin typeface="Cooper Black" panose="0208090404030B020404" pitchFamily="18" charset="0"/>
              </a:rPr>
              <a:t>Day 25</a:t>
            </a:r>
            <a:endParaRPr lang="en-US" sz="4400" dirty="0">
              <a:latin typeface="Cooper Black" panose="0208090404030B020404" pitchFamily="18" charset="0"/>
            </a:endParaRPr>
          </a:p>
        </p:txBody>
      </p:sp>
      <p:pic>
        <p:nvPicPr>
          <p:cNvPr id="10" name="Picture 2" descr="Lam Research - Wikipedia">
            <a:extLst>
              <a:ext uri="{FF2B5EF4-FFF2-40B4-BE49-F238E27FC236}">
                <a16:creationId xmlns="" xmlns:a16="http://schemas.microsoft.com/office/drawing/2014/main" id="{94FAC96A-B744-409F-BC2C-4F94C874A66B}"/>
              </a:ext>
            </a:extLst>
          </p:cNvPr>
          <p:cNvPicPr>
            <a:picLocks noChangeAspect="1" noChangeArrowheads="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726260" y="1844824"/>
            <a:ext cx="2500605" cy="8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0110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Defining Data Models</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4" name="Rectangle 3"/>
          <p:cNvSpPr/>
          <p:nvPr/>
        </p:nvSpPr>
        <p:spPr>
          <a:xfrm>
            <a:off x="693813" y="980728"/>
            <a:ext cx="5201222" cy="369332"/>
          </a:xfrm>
          <a:prstGeom prst="rect">
            <a:avLst/>
          </a:prstGeom>
        </p:spPr>
        <p:txBody>
          <a:bodyPr wrap="square">
            <a:spAutoFit/>
          </a:bodyPr>
          <a:lstStyle/>
          <a:p>
            <a:pPr algn="just"/>
            <a:r>
              <a:rPr lang="en-US" sz="1800" dirty="0"/>
              <a:t>Create Customer CDS View “</a:t>
            </a:r>
            <a:r>
              <a:rPr lang="en-US" sz="1800" dirty="0">
                <a:hlinkClick r:id="rId3"/>
              </a:rPr>
              <a:t>ZI_Customer_U_XX</a:t>
            </a:r>
            <a:r>
              <a:rPr lang="en-US" sz="1800" dirty="0"/>
              <a:t>”</a:t>
            </a:r>
            <a:endParaRPr lang="en-IN" sz="1800" dirty="0"/>
          </a:p>
        </p:txBody>
      </p:sp>
      <p:cxnSp>
        <p:nvCxnSpPr>
          <p:cNvPr id="6" name="Straight Connector 5"/>
          <p:cNvCxnSpPr/>
          <p:nvPr/>
        </p:nvCxnSpPr>
        <p:spPr>
          <a:xfrm rot="-60000" flipV="1">
            <a:off x="6275076" y="1062183"/>
            <a:ext cx="63975" cy="53035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653830" y="980728"/>
            <a:ext cx="5201222" cy="369332"/>
          </a:xfrm>
          <a:prstGeom prst="rect">
            <a:avLst/>
          </a:prstGeom>
        </p:spPr>
        <p:txBody>
          <a:bodyPr wrap="square">
            <a:spAutoFit/>
          </a:bodyPr>
          <a:lstStyle/>
          <a:p>
            <a:pPr algn="just"/>
            <a:r>
              <a:rPr lang="en-US" sz="1800" dirty="0"/>
              <a:t>Create </a:t>
            </a:r>
            <a:r>
              <a:rPr lang="en-US" sz="1800" dirty="0" smtClean="0"/>
              <a:t>Agency </a:t>
            </a:r>
            <a:r>
              <a:rPr lang="en-US" sz="1800" dirty="0"/>
              <a:t>CDS View “</a:t>
            </a:r>
            <a:r>
              <a:rPr lang="en-US" sz="1800" dirty="0">
                <a:hlinkClick r:id="rId4"/>
              </a:rPr>
              <a:t>ZI_Agency_U_XX</a:t>
            </a:r>
            <a:r>
              <a:rPr lang="en-US" sz="1800" dirty="0"/>
              <a:t>”</a:t>
            </a:r>
            <a:endParaRPr lang="en-IN" sz="1800" dirty="0"/>
          </a:p>
        </p:txBody>
      </p:sp>
      <p:pic>
        <p:nvPicPr>
          <p:cNvPr id="5" name="Picture 4"/>
          <p:cNvPicPr>
            <a:picLocks noChangeAspect="1"/>
          </p:cNvPicPr>
          <p:nvPr/>
        </p:nvPicPr>
        <p:blipFill>
          <a:blip r:embed="rId5"/>
          <a:stretch>
            <a:fillRect/>
          </a:stretch>
        </p:blipFill>
        <p:spPr>
          <a:xfrm>
            <a:off x="693811" y="1628800"/>
            <a:ext cx="5201221" cy="4452466"/>
          </a:xfrm>
          <a:prstGeom prst="rect">
            <a:avLst/>
          </a:prstGeom>
        </p:spPr>
      </p:pic>
      <p:pic>
        <p:nvPicPr>
          <p:cNvPr id="7" name="Picture 6"/>
          <p:cNvPicPr>
            <a:picLocks noChangeAspect="1"/>
          </p:cNvPicPr>
          <p:nvPr/>
        </p:nvPicPr>
        <p:blipFill>
          <a:blip r:embed="rId6"/>
          <a:stretch>
            <a:fillRect/>
          </a:stretch>
        </p:blipFill>
        <p:spPr>
          <a:xfrm>
            <a:off x="6806547" y="1628800"/>
            <a:ext cx="5192521" cy="4452466"/>
          </a:xfrm>
          <a:prstGeom prst="rect">
            <a:avLst/>
          </a:prstGeom>
        </p:spPr>
      </p:pic>
      <p:sp>
        <p:nvSpPr>
          <p:cNvPr id="12"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Defining Data Models</a:t>
            </a:r>
            <a:endParaRPr lang="en-US" dirty="0">
              <a:latin typeface="Cooper Black" panose="0208090404030B020404" pitchFamily="18" charset="0"/>
            </a:endParaRPr>
          </a:p>
        </p:txBody>
      </p:sp>
    </p:spTree>
    <p:extLst>
      <p:ext uri="{BB962C8B-B14F-4D97-AF65-F5344CB8AC3E}">
        <p14:creationId xmlns:p14="http://schemas.microsoft.com/office/powerpoint/2010/main" val="951768756"/>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Root CDS Entity</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7" name="Rectangle 6"/>
          <p:cNvSpPr/>
          <p:nvPr/>
        </p:nvSpPr>
        <p:spPr>
          <a:xfrm>
            <a:off x="7205890" y="944005"/>
            <a:ext cx="4049094" cy="2031325"/>
          </a:xfrm>
          <a:prstGeom prst="rect">
            <a:avLst/>
          </a:prstGeom>
        </p:spPr>
        <p:txBody>
          <a:bodyPr wrap="square">
            <a:spAutoFit/>
          </a:bodyPr>
          <a:lstStyle/>
          <a:p>
            <a:pPr algn="just"/>
            <a:r>
              <a:rPr lang="en-US" sz="1800" dirty="0"/>
              <a:t>On top of Customer and Agency CDS View we Create Root CDS View </a:t>
            </a:r>
            <a:r>
              <a:rPr lang="en-US" sz="1800" dirty="0" smtClean="0"/>
              <a:t>Entity </a:t>
            </a:r>
            <a:r>
              <a:rPr lang="en-US" sz="1800" dirty="0"/>
              <a:t>called “</a:t>
            </a:r>
            <a:r>
              <a:rPr lang="en-US" sz="1800" dirty="0">
                <a:hlinkClick r:id="rId3"/>
              </a:rPr>
              <a:t>ZI_TRAVEL_U_XX</a:t>
            </a:r>
            <a:r>
              <a:rPr lang="en-US" sz="1800" dirty="0"/>
              <a:t>”.</a:t>
            </a:r>
          </a:p>
          <a:p>
            <a:pPr algn="just"/>
            <a:r>
              <a:rPr lang="en-US" sz="1800" dirty="0"/>
              <a:t>With Annotations like Metadata ,Search ,</a:t>
            </a:r>
          </a:p>
          <a:p>
            <a:pPr algn="just"/>
            <a:r>
              <a:rPr lang="en-US" sz="1800" dirty="0"/>
              <a:t>Semantic Annotation etc.</a:t>
            </a:r>
          </a:p>
          <a:p>
            <a:pPr algn="just"/>
            <a:r>
              <a:rPr lang="en-US" sz="1800" dirty="0"/>
              <a:t>Association to Agency ,Customer , Currency. </a:t>
            </a:r>
            <a:endParaRPr lang="en-IN" sz="1800" dirty="0"/>
          </a:p>
        </p:txBody>
      </p:sp>
      <p:pic>
        <p:nvPicPr>
          <p:cNvPr id="3" name="Picture 2"/>
          <p:cNvPicPr>
            <a:picLocks noChangeAspect="1"/>
          </p:cNvPicPr>
          <p:nvPr/>
        </p:nvPicPr>
        <p:blipFill>
          <a:blip r:embed="rId4"/>
          <a:stretch>
            <a:fillRect/>
          </a:stretch>
        </p:blipFill>
        <p:spPr>
          <a:xfrm>
            <a:off x="609441" y="944005"/>
            <a:ext cx="5976664" cy="5464167"/>
          </a:xfrm>
          <a:prstGeom prst="rect">
            <a:avLst/>
          </a:prstGeom>
        </p:spPr>
      </p:pic>
      <p:sp>
        <p:nvSpPr>
          <p:cNvPr id="8"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Root CDS Entity</a:t>
            </a:r>
            <a:endParaRPr lang="en-US" dirty="0">
              <a:latin typeface="Cooper Black" panose="0208090404030B020404" pitchFamily="18" charset="0"/>
            </a:endParaRPr>
          </a:p>
        </p:txBody>
      </p:sp>
    </p:spTree>
    <p:extLst>
      <p:ext uri="{BB962C8B-B14F-4D97-AF65-F5344CB8AC3E}">
        <p14:creationId xmlns:p14="http://schemas.microsoft.com/office/powerpoint/2010/main" val="1850478149"/>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Create OData Service ( Business Service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 name="Rectangle 1"/>
          <p:cNvSpPr/>
          <p:nvPr/>
        </p:nvSpPr>
        <p:spPr>
          <a:xfrm>
            <a:off x="609441" y="844116"/>
            <a:ext cx="10009112" cy="1200329"/>
          </a:xfrm>
          <a:prstGeom prst="rect">
            <a:avLst/>
          </a:prstGeom>
        </p:spPr>
        <p:txBody>
          <a:bodyPr wrap="square">
            <a:spAutoFit/>
          </a:bodyPr>
          <a:lstStyle/>
          <a:p>
            <a:r>
              <a:rPr lang="en-US" sz="1800" dirty="0"/>
              <a:t>A </a:t>
            </a:r>
            <a:r>
              <a:rPr lang="en-US" sz="1800" b="1" dirty="0"/>
              <a:t>business service definition </a:t>
            </a:r>
            <a:r>
              <a:rPr lang="en-US" sz="1800" dirty="0"/>
              <a:t>(short form: service definition) describes which CDS entities of a data model are to be exposed so that a specific business service, for example, Sales Order handling, can be enabled. It is an ABAP Repository object that describes the consumer-specific but protocol-agnostic perspective on a data model. “</a:t>
            </a:r>
            <a:r>
              <a:rPr lang="en-US" sz="1800" dirty="0">
                <a:hlinkClick r:id="rId3"/>
              </a:rPr>
              <a:t>ZI_TRAVEL_U_SD_XX</a:t>
            </a:r>
            <a:r>
              <a:rPr lang="en-US" sz="1800" dirty="0"/>
              <a:t>”</a:t>
            </a:r>
          </a:p>
        </p:txBody>
      </p:sp>
      <p:sp>
        <p:nvSpPr>
          <p:cNvPr id="8" name="Rounded Rectangle 7"/>
          <p:cNvSpPr/>
          <p:nvPr/>
        </p:nvSpPr>
        <p:spPr>
          <a:xfrm>
            <a:off x="837828"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CDS Entity</a:t>
            </a:r>
          </a:p>
        </p:txBody>
      </p:sp>
      <p:sp>
        <p:nvSpPr>
          <p:cNvPr id="9" name="Rounded Rectangle 8"/>
          <p:cNvSpPr/>
          <p:nvPr/>
        </p:nvSpPr>
        <p:spPr>
          <a:xfrm>
            <a:off x="4654252"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Service Definition </a:t>
            </a:r>
          </a:p>
        </p:txBody>
      </p:sp>
      <p:sp>
        <p:nvSpPr>
          <p:cNvPr id="10" name="Rounded Rectangle 9"/>
          <p:cNvSpPr/>
          <p:nvPr/>
        </p:nvSpPr>
        <p:spPr>
          <a:xfrm>
            <a:off x="8542684"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Service Binding</a:t>
            </a:r>
          </a:p>
        </p:txBody>
      </p:sp>
      <p:cxnSp>
        <p:nvCxnSpPr>
          <p:cNvPr id="12" name="Straight Arrow Connector 11"/>
          <p:cNvCxnSpPr/>
          <p:nvPr/>
        </p:nvCxnSpPr>
        <p:spPr>
          <a:xfrm>
            <a:off x="2998068" y="2632320"/>
            <a:ext cx="16561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endCxn id="10" idx="1"/>
          </p:cNvCxnSpPr>
          <p:nvPr/>
        </p:nvCxnSpPr>
        <p:spPr>
          <a:xfrm>
            <a:off x="6814492" y="2564904"/>
            <a:ext cx="1728192" cy="293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4"/>
          <a:stretch>
            <a:fillRect/>
          </a:stretch>
        </p:blipFill>
        <p:spPr>
          <a:xfrm>
            <a:off x="1557908" y="3212976"/>
            <a:ext cx="8428457" cy="2797829"/>
          </a:xfrm>
          <a:prstGeom prst="rect">
            <a:avLst/>
          </a:prstGeom>
        </p:spPr>
      </p:pic>
      <p:sp>
        <p:nvSpPr>
          <p:cNvPr id="14"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Create OData Service ( Business Service )</a:t>
            </a:r>
            <a:endParaRPr lang="en-US" dirty="0">
              <a:latin typeface="Cooper Black" panose="0208090404030B020404" pitchFamily="18" charset="0"/>
            </a:endParaRPr>
          </a:p>
        </p:txBody>
      </p:sp>
    </p:spTree>
    <p:extLst>
      <p:ext uri="{BB962C8B-B14F-4D97-AF65-F5344CB8AC3E}">
        <p14:creationId xmlns:p14="http://schemas.microsoft.com/office/powerpoint/2010/main" val="2163956819"/>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Service Binding ( Business Service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 name="Rectangle 1"/>
          <p:cNvSpPr/>
          <p:nvPr/>
        </p:nvSpPr>
        <p:spPr>
          <a:xfrm>
            <a:off x="609441" y="836712"/>
            <a:ext cx="10381514" cy="923330"/>
          </a:xfrm>
          <a:prstGeom prst="rect">
            <a:avLst/>
          </a:prstGeom>
        </p:spPr>
        <p:txBody>
          <a:bodyPr wrap="square">
            <a:spAutoFit/>
          </a:bodyPr>
          <a:lstStyle/>
          <a:p>
            <a:r>
              <a:rPr lang="en-US" sz="1800" dirty="0">
                <a:solidFill>
                  <a:schemeClr val="bg1"/>
                </a:solidFill>
              </a:rPr>
              <a:t>The business service binding (short form: service binding) is an ABAP Repository object used to bind a service definition to a client-server communication protocol such as OData. Like any other repository object, the </a:t>
            </a:r>
            <a:r>
              <a:rPr lang="en-US" sz="1800" dirty="0"/>
              <a:t>service</a:t>
            </a:r>
            <a:r>
              <a:rPr lang="en-US" sz="1800" dirty="0">
                <a:solidFill>
                  <a:schemeClr val="bg1"/>
                </a:solidFill>
              </a:rPr>
              <a:t> binding uses the proven infrastructure of the ABAP Workbench, including the transport functionality.</a:t>
            </a:r>
          </a:p>
        </p:txBody>
      </p:sp>
      <p:pic>
        <p:nvPicPr>
          <p:cNvPr id="3" name="Picture 2"/>
          <p:cNvPicPr>
            <a:picLocks noChangeAspect="1"/>
          </p:cNvPicPr>
          <p:nvPr/>
        </p:nvPicPr>
        <p:blipFill>
          <a:blip r:embed="rId3"/>
          <a:stretch>
            <a:fillRect/>
          </a:stretch>
        </p:blipFill>
        <p:spPr>
          <a:xfrm>
            <a:off x="1906624" y="1836008"/>
            <a:ext cx="8424936" cy="4636161"/>
          </a:xfrm>
          <a:prstGeom prst="rect">
            <a:avLst/>
          </a:prstGeom>
        </p:spPr>
      </p:pic>
      <p:sp>
        <p:nvSpPr>
          <p:cNvPr id="8"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Service Binding ( Business Service )</a:t>
            </a:r>
            <a:endParaRPr lang="en-US" dirty="0">
              <a:latin typeface="Cooper Black" panose="0208090404030B020404" pitchFamily="18" charset="0"/>
            </a:endParaRPr>
          </a:p>
        </p:txBody>
      </p:sp>
      <p:sp>
        <p:nvSpPr>
          <p:cNvPr id="9" name="Rectangle 8"/>
          <p:cNvSpPr/>
          <p:nvPr/>
        </p:nvSpPr>
        <p:spPr>
          <a:xfrm>
            <a:off x="609441" y="798612"/>
            <a:ext cx="10381514" cy="923330"/>
          </a:xfrm>
          <a:prstGeom prst="rect">
            <a:avLst/>
          </a:prstGeom>
        </p:spPr>
        <p:txBody>
          <a:bodyPr wrap="square">
            <a:spAutoFit/>
          </a:bodyPr>
          <a:lstStyle/>
          <a:p>
            <a:r>
              <a:rPr lang="en-US" sz="1800" dirty="0"/>
              <a:t>The business service binding (short form: service binding) is an ABAP Repository object used to bind a service definition to a client-server communication protocol such as OData. Like any other repository object, the service binding uses the proven infrastructure of the ABAP Workbench, including the transport functionality.</a:t>
            </a:r>
          </a:p>
        </p:txBody>
      </p:sp>
    </p:spTree>
    <p:extLst>
      <p:ext uri="{BB962C8B-B14F-4D97-AF65-F5344CB8AC3E}">
        <p14:creationId xmlns:p14="http://schemas.microsoft.com/office/powerpoint/2010/main" val="430142158"/>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a16="http://schemas.microsoft.com/office/drawing/2014/main" xmlns="" id="{FD415253-65BB-C843-B5D8-DB41A0DCD078}"/>
              </a:ext>
            </a:extLst>
          </p:cNvPr>
          <p:cNvSpPr/>
          <p:nvPr/>
        </p:nvSpPr>
        <p:spPr>
          <a:xfrm>
            <a:off x="3880503" y="2598003"/>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effectLst/>
                <a:uLnTx/>
                <a:uFillTx/>
                <a:latin typeface="Arial" panose="020B0604020202020204" pitchFamily="34" charset="0"/>
                <a:cs typeface="Arial" panose="020B0604020202020204" pitchFamily="34" charset="0"/>
              </a:rPr>
              <a:t>End of Day </a:t>
            </a:r>
            <a:r>
              <a:rPr kumimoji="0" lang="en-IN" sz="4800" b="1" i="0" u="none" strike="noStrike" kern="1200" cap="none" spc="100" normalizeH="0" baseline="0" noProof="0" dirty="0" smtClean="0">
                <a:ln>
                  <a:noFill/>
                </a:ln>
                <a:effectLst/>
                <a:uLnTx/>
                <a:uFillTx/>
                <a:latin typeface="Arial" panose="020B0604020202020204" pitchFamily="34" charset="0"/>
                <a:cs typeface="Arial" panose="020B0604020202020204" pitchFamily="34" charset="0"/>
              </a:rPr>
              <a:t>2</a:t>
            </a:r>
            <a:r>
              <a:rPr lang="en-IN" sz="4800" b="1" spc="100" noProof="0" dirty="0">
                <a:latin typeface="Arial" panose="020B0604020202020204" pitchFamily="34" charset="0"/>
                <a:cs typeface="Arial" panose="020B0604020202020204" pitchFamily="34" charset="0"/>
              </a:rPr>
              <a:t>5</a:t>
            </a:r>
            <a:endParaRPr kumimoji="0" lang="en-IN" sz="4800" b="1" i="0" u="none" strike="noStrike" kern="1200" cap="none" spc="100" normalizeH="0" baseline="0" noProof="0" dirty="0">
              <a:ln>
                <a:noFill/>
              </a:ln>
              <a:effectLst/>
              <a:uLnTx/>
              <a:uFillTx/>
              <a:latin typeface="Arial" panose="020B0604020202020204" pitchFamily="34" charset="0"/>
              <a:cs typeface="Arial" panose="020B0604020202020204" pitchFamily="34" charset="0"/>
            </a:endParaRPr>
          </a:p>
        </p:txBody>
      </p:sp>
      <p:sp>
        <p:nvSpPr>
          <p:cNvPr id="7" name="Footer Placeholder 45">
            <a:extLst>
              <a:ext uri="{FF2B5EF4-FFF2-40B4-BE49-F238E27FC236}">
                <a16:creationId xmlns="" xmlns:a16="http://schemas.microsoft.com/office/drawing/2014/main" id="{90E33047-DFF5-4690-8905-31E4C115EFDC}"/>
              </a:ext>
            </a:extLst>
          </p:cNvPr>
          <p:cNvSpPr txBox="1">
            <a:spLocks/>
          </p:cNvSpPr>
          <p:nvPr/>
        </p:nvSpPr>
        <p:spPr>
          <a:xfrm>
            <a:off x="9910836" y="6472169"/>
            <a:ext cx="2239550"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dirty="0" smtClean="0">
                <a:latin typeface="Calibri" panose="020F0502020204030204"/>
              </a:rPr>
              <a:t>Trainer: Anubhav Oberoy</a:t>
            </a:r>
            <a:endParaRPr lang="en-US" sz="1400" b="1" dirty="0">
              <a:latin typeface="Calibri" panose="020F0502020204030204"/>
            </a:endParaRPr>
          </a:p>
        </p:txBody>
      </p:sp>
    </p:spTree>
    <p:extLst>
      <p:ext uri="{BB962C8B-B14F-4D97-AF65-F5344CB8AC3E}">
        <p14:creationId xmlns:p14="http://schemas.microsoft.com/office/powerpoint/2010/main" val="38944180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38735" y="332657"/>
            <a:ext cx="10741943" cy="6055002"/>
          </a:xfrm>
          <a:prstGeom prst="rect">
            <a:avLst/>
          </a:prstGeom>
        </p:spPr>
      </p:pic>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7" name="Footer Placeholder 45">
            <a:extLst>
              <a:ext uri="{FF2B5EF4-FFF2-40B4-BE49-F238E27FC236}">
                <a16:creationId xmlns:a16="http://schemas.microsoft.com/office/drawing/2014/main" xmlns="" id="{90E33047-DFF5-4690-8905-31E4C115EFDC}"/>
              </a:ext>
            </a:extLst>
          </p:cNvPr>
          <p:cNvSpPr txBox="1">
            <a:spLocks/>
          </p:cNvSpPr>
          <p:nvPr/>
        </p:nvSpPr>
        <p:spPr>
          <a:xfrm>
            <a:off x="9975542" y="6453336"/>
            <a:ext cx="2239550"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dirty="0" smtClean="0">
                <a:solidFill>
                  <a:schemeClr val="tx1"/>
                </a:solidFill>
                <a:latin typeface="Calibri" panose="020F0502020204030204"/>
              </a:rPr>
              <a:t>Trainer: Anubhav Oberoy</a:t>
            </a:r>
            <a:endParaRPr lang="en-US" sz="1400" b="1" dirty="0">
              <a:solidFill>
                <a:schemeClr val="tx1"/>
              </a:solidFill>
              <a:latin typeface="Calibri" panose="020F0502020204030204"/>
            </a:endParaRPr>
          </a:p>
        </p:txBody>
      </p:sp>
    </p:spTree>
    <p:extLst>
      <p:ext uri="{BB962C8B-B14F-4D97-AF65-F5344CB8AC3E}">
        <p14:creationId xmlns:p14="http://schemas.microsoft.com/office/powerpoint/2010/main" val="3588497900"/>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1" name="TextBox 40">
            <a:extLst>
              <a:ext uri="{FF2B5EF4-FFF2-40B4-BE49-F238E27FC236}">
                <a16:creationId xmlns:a16="http://schemas.microsoft.com/office/drawing/2014/main" xmlns=""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a16="http://schemas.microsoft.com/office/drawing/2014/main" xmlns=""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xmlns=""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1155">
            <a:extLst>
              <a:ext uri="{FF2B5EF4-FFF2-40B4-BE49-F238E27FC236}">
                <a16:creationId xmlns:a16="http://schemas.microsoft.com/office/drawing/2014/main" xmlns=""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smtClean="0">
                <a:solidFill>
                  <a:schemeClr val="bg1"/>
                </a:solidFill>
                <a:ea typeface="Segoe UI" panose="020B0502040204020203" pitchFamily="34" charset="0"/>
                <a:cs typeface="Segoe UI" panose="020B0502040204020203" pitchFamily="34" charset="0"/>
              </a:rPr>
              <a:t>Anubhav Oberoy</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a16="http://schemas.microsoft.com/office/drawing/2014/main" xmlns=""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1"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5"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9842" y="6471378"/>
            <a:ext cx="2238967" cy="359451"/>
          </a:xfrm>
        </p:spPr>
        <p:txBody>
          <a:bodyPr/>
          <a:lstStyle/>
          <a:p>
            <a:pPr>
              <a:defRPr/>
            </a:pPr>
            <a:r>
              <a:rPr lang="en-US" sz="1400" b="1" dirty="0">
                <a:solidFill>
                  <a:schemeClr val="bg1"/>
                </a:solidFill>
                <a:latin typeface="Calibri" panose="020F0502020204030204"/>
              </a:rPr>
              <a:t>Trainer: Anubhav Oberoy</a:t>
            </a:r>
          </a:p>
        </p:txBody>
      </p:sp>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a:t>
            </a:r>
            <a:r>
              <a:rPr lang="en-IN" sz="4399" dirty="0" smtClean="0">
                <a:solidFill>
                  <a:schemeClr val="bg1"/>
                </a:solidFill>
                <a:latin typeface="Cooper Black" panose="0208090404030B020404" pitchFamily="18" charset="0"/>
              </a:rPr>
              <a:t>25</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 xmlns:a16="http://schemas.microsoft.com/office/drawing/2014/main" id="{1E8BD2BC-59B0-4D30-97AE-9B4A2D8F7B41}"/>
              </a:ext>
            </a:extLst>
          </p:cNvPr>
          <p:cNvSpPr txBox="1"/>
          <p:nvPr/>
        </p:nvSpPr>
        <p:spPr>
          <a:xfrm>
            <a:off x="695182" y="901545"/>
            <a:ext cx="7962085" cy="3168944"/>
          </a:xfrm>
          <a:prstGeom prst="rect">
            <a:avLst/>
          </a:prstGeom>
          <a:noFill/>
        </p:spPr>
        <p:txBody>
          <a:bodyPr wrap="square" rtlCol="0">
            <a:spAutoFit/>
          </a:bodyPr>
          <a:lstStyle/>
          <a:p>
            <a:pPr marL="133234" indent="-285664">
              <a:buFont typeface="Arial" panose="020B0604020202020204" pitchFamily="34" charset="0"/>
              <a:buChar char="•"/>
            </a:pPr>
            <a:r>
              <a:rPr lang="en-IN" sz="1999" dirty="0">
                <a:solidFill>
                  <a:schemeClr val="bg1"/>
                </a:solidFill>
              </a:rPr>
              <a:t>Evolution of ABAP Programming </a:t>
            </a:r>
            <a:r>
              <a:rPr lang="en-IN" sz="1999" dirty="0" smtClean="0">
                <a:solidFill>
                  <a:schemeClr val="bg1"/>
                </a:solidFill>
              </a:rPr>
              <a:t>Model</a:t>
            </a:r>
          </a:p>
          <a:p>
            <a:pPr marL="133234" indent="-285664">
              <a:buFont typeface="Arial" panose="020B0604020202020204" pitchFamily="34" charset="0"/>
              <a:buChar char="•"/>
            </a:pPr>
            <a:r>
              <a:rPr lang="en-IN" sz="1999" dirty="0">
                <a:solidFill>
                  <a:schemeClr val="bg1"/>
                </a:solidFill>
              </a:rPr>
              <a:t>W</a:t>
            </a:r>
            <a:r>
              <a:rPr lang="en-IN" sz="1999" dirty="0" smtClean="0">
                <a:solidFill>
                  <a:schemeClr val="bg1"/>
                </a:solidFill>
              </a:rPr>
              <a:t>hat </a:t>
            </a:r>
            <a:r>
              <a:rPr lang="en-IN" sz="1999" dirty="0">
                <a:solidFill>
                  <a:schemeClr val="bg1"/>
                </a:solidFill>
              </a:rPr>
              <a:t>is RAP (Restful Application </a:t>
            </a:r>
            <a:r>
              <a:rPr lang="en-IN" sz="1999" dirty="0" smtClean="0">
                <a:solidFill>
                  <a:schemeClr val="bg1"/>
                </a:solidFill>
              </a:rPr>
              <a:t>Programming)</a:t>
            </a:r>
            <a:endParaRPr lang="en-IN" sz="1999" dirty="0">
              <a:solidFill>
                <a:schemeClr val="bg1"/>
              </a:solidFill>
            </a:endParaRPr>
          </a:p>
          <a:p>
            <a:pPr marL="133234" indent="-285664">
              <a:buFont typeface="Arial" panose="020B0604020202020204" pitchFamily="34" charset="0"/>
              <a:buChar char="•"/>
            </a:pPr>
            <a:r>
              <a:rPr lang="en-IN" sz="1999" dirty="0">
                <a:solidFill>
                  <a:schemeClr val="bg1"/>
                </a:solidFill>
              </a:rPr>
              <a:t>Flow of Restful Application Programming </a:t>
            </a:r>
          </a:p>
          <a:p>
            <a:pPr marL="133234" indent="-285664">
              <a:buFont typeface="Arial" panose="020B0604020202020204" pitchFamily="34" charset="0"/>
              <a:buChar char="•"/>
            </a:pPr>
            <a:r>
              <a:rPr lang="en-IN" sz="1999" dirty="0" smtClean="0">
                <a:solidFill>
                  <a:schemeClr val="bg1"/>
                </a:solidFill>
              </a:rPr>
              <a:t>Types </a:t>
            </a:r>
            <a:r>
              <a:rPr lang="en-IN" sz="1999" dirty="0">
                <a:solidFill>
                  <a:schemeClr val="bg1"/>
                </a:solidFill>
              </a:rPr>
              <a:t>of Scenarios</a:t>
            </a:r>
          </a:p>
          <a:p>
            <a:pPr marL="1256923" lvl="2" indent="-342797">
              <a:buFont typeface="Wingdings" panose="05000000000000000000" pitchFamily="2" charset="2"/>
              <a:buChar char="Ø"/>
            </a:pPr>
            <a:r>
              <a:rPr lang="en-IN" sz="1999" dirty="0">
                <a:solidFill>
                  <a:schemeClr val="bg1"/>
                </a:solidFill>
              </a:rPr>
              <a:t> Managed Scenario</a:t>
            </a:r>
          </a:p>
          <a:p>
            <a:pPr marL="1256923" lvl="2" indent="-342797">
              <a:buFont typeface="Wingdings" panose="05000000000000000000" pitchFamily="2" charset="2"/>
              <a:buChar char="Ø"/>
            </a:pPr>
            <a:r>
              <a:rPr lang="en-IN" sz="1999" dirty="0">
                <a:solidFill>
                  <a:schemeClr val="bg1"/>
                </a:solidFill>
              </a:rPr>
              <a:t>Unmanaged Scenario </a:t>
            </a:r>
            <a:endParaRPr lang="en-US" sz="1999" dirty="0">
              <a:solidFill>
                <a:schemeClr val="bg1"/>
              </a:solidFill>
            </a:endParaRPr>
          </a:p>
          <a:p>
            <a:pPr marL="133234" indent="-285664">
              <a:buFont typeface="Arial" panose="020B0604020202020204" pitchFamily="34" charset="0"/>
              <a:buChar char="•"/>
            </a:pPr>
            <a:r>
              <a:rPr lang="en-US" sz="2000" dirty="0">
                <a:solidFill>
                  <a:schemeClr val="bg1"/>
                </a:solidFill>
              </a:rPr>
              <a:t>Explanation of Flight Data </a:t>
            </a:r>
            <a:r>
              <a:rPr lang="en-US" sz="2000" dirty="0" smtClean="0">
                <a:solidFill>
                  <a:schemeClr val="bg1"/>
                </a:solidFill>
              </a:rPr>
              <a:t>Model</a:t>
            </a:r>
            <a:endParaRPr lang="en-US" sz="1999" dirty="0" smtClean="0">
              <a:solidFill>
                <a:schemeClr val="bg1"/>
              </a:solidFill>
            </a:endParaRPr>
          </a:p>
          <a:p>
            <a:pPr marL="133234" indent="-285664">
              <a:buFont typeface="Arial" panose="020B0604020202020204" pitchFamily="34" charset="0"/>
              <a:buChar char="•"/>
            </a:pPr>
            <a:r>
              <a:rPr lang="en-US" sz="1999" dirty="0">
                <a:solidFill>
                  <a:schemeClr val="bg1"/>
                </a:solidFill>
              </a:rPr>
              <a:t>F</a:t>
            </a:r>
            <a:r>
              <a:rPr lang="en-US" sz="1999" dirty="0" smtClean="0">
                <a:solidFill>
                  <a:schemeClr val="bg1"/>
                </a:solidFill>
              </a:rPr>
              <a:t>low </a:t>
            </a:r>
            <a:r>
              <a:rPr lang="en-US" sz="1999" dirty="0">
                <a:solidFill>
                  <a:schemeClr val="bg1"/>
                </a:solidFill>
              </a:rPr>
              <a:t>of Development (Unmanaged Scenario</a:t>
            </a:r>
            <a:r>
              <a:rPr lang="en-US" sz="1999" dirty="0" smtClean="0">
                <a:solidFill>
                  <a:schemeClr val="bg1"/>
                </a:solidFill>
              </a:rPr>
              <a:t>)</a:t>
            </a:r>
          </a:p>
          <a:p>
            <a:pPr marL="133234" indent="-285664">
              <a:buFont typeface="Arial" panose="020B0604020202020204" pitchFamily="34" charset="0"/>
              <a:buChar char="•"/>
            </a:pPr>
            <a:r>
              <a:rPr lang="en-US" sz="1999" dirty="0" smtClean="0">
                <a:solidFill>
                  <a:schemeClr val="bg1"/>
                </a:solidFill>
              </a:rPr>
              <a:t>Defining </a:t>
            </a:r>
            <a:r>
              <a:rPr lang="en-US" sz="1999" dirty="0">
                <a:solidFill>
                  <a:schemeClr val="bg1"/>
                </a:solidFill>
              </a:rPr>
              <a:t>CDS </a:t>
            </a:r>
            <a:r>
              <a:rPr lang="en-US" sz="1999" dirty="0" smtClean="0">
                <a:solidFill>
                  <a:schemeClr val="bg1"/>
                </a:solidFill>
              </a:rPr>
              <a:t>Views</a:t>
            </a:r>
            <a:endParaRPr lang="en-US" sz="1999" dirty="0">
              <a:solidFill>
                <a:schemeClr val="bg1"/>
              </a:solidFill>
            </a:endParaRPr>
          </a:p>
          <a:p>
            <a:pPr marL="133234" indent="-285664">
              <a:buFont typeface="Arial" panose="020B0604020202020204" pitchFamily="34" charset="0"/>
              <a:buChar char="•"/>
            </a:pPr>
            <a:r>
              <a:rPr lang="en-US" sz="1999" dirty="0">
                <a:solidFill>
                  <a:schemeClr val="bg1"/>
                </a:solidFill>
              </a:rPr>
              <a:t>Creating OData Service ( Business Service</a:t>
            </a:r>
            <a:r>
              <a:rPr lang="en-US" sz="1999" dirty="0" smtClean="0">
                <a:solidFill>
                  <a:schemeClr val="bg1"/>
                </a:solidFill>
              </a:rPr>
              <a:t>)</a:t>
            </a:r>
          </a:p>
        </p:txBody>
      </p:sp>
    </p:spTree>
    <p:extLst>
      <p:ext uri="{BB962C8B-B14F-4D97-AF65-F5344CB8AC3E}">
        <p14:creationId xmlns:p14="http://schemas.microsoft.com/office/powerpoint/2010/main" val="608077857"/>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06" descr="Evolution of the ABAP Programming Model | SAP Blogs"/>
          <p:cNvPicPr>
            <a:picLocks noChangeAspect="1" noChangeArrowheads="1"/>
          </p:cNvPicPr>
          <p:nvPr/>
        </p:nvPicPr>
        <p:blipFill rotWithShape="1">
          <a:blip r:embed="rId2">
            <a:extLst>
              <a:ext uri="{28A0092B-C50C-407E-A947-70E740481C1C}">
                <a14:useLocalDpi xmlns:a14="http://schemas.microsoft.com/office/drawing/2010/main" val="0"/>
              </a:ext>
            </a:extLst>
          </a:blip>
          <a:srcRect t="10345" b="4326"/>
          <a:stretch/>
        </p:blipFill>
        <p:spPr bwMode="auto">
          <a:xfrm>
            <a:off x="617266" y="1268760"/>
            <a:ext cx="10877746" cy="5112568"/>
          </a:xfrm>
          <a:prstGeom prst="rect">
            <a:avLst/>
          </a:prstGeom>
          <a:noFill/>
          <a:extLst>
            <a:ext uri="{909E8E84-426E-40DD-AFC4-6F175D3DCCD1}">
              <a14:hiddenFill xmlns:a14="http://schemas.microsoft.com/office/drawing/2010/main">
                <a:solidFill>
                  <a:srgbClr val="FFFFFF"/>
                </a:solidFill>
              </a14:hiddenFill>
            </a:ext>
          </a:extLst>
        </p:spPr>
      </p:pic>
      <p:sp>
        <p:nvSpPr>
          <p:cNvPr id="21" name="Title 10"/>
          <p:cNvSpPr>
            <a:spLocks noGrp="1"/>
          </p:cNvSpPr>
          <p:nvPr>
            <p:ph type="title"/>
          </p:nvPr>
        </p:nvSpPr>
        <p:spPr>
          <a:xfrm>
            <a:off x="609441" y="188640"/>
            <a:ext cx="10969943" cy="711081"/>
          </a:xfrm>
        </p:spPr>
        <p:txBody>
          <a:bodyPr>
            <a:noAutofit/>
          </a:bodyPr>
          <a:lstStyle/>
          <a:p>
            <a:r>
              <a:rPr lang="en-US" dirty="0" smtClean="0">
                <a:latin typeface="Cooper Black" panose="0208090404030B020404" pitchFamily="18" charset="0"/>
              </a:rPr>
              <a:t>Evolution of ABAP Programming Model</a:t>
            </a:r>
            <a:endParaRPr lang="en-US" dirty="0">
              <a:latin typeface="Cooper Black" panose="0208090404030B020404" pitchFamily="18" charset="0"/>
            </a:endParaRPr>
          </a:p>
        </p:txBody>
      </p:sp>
      <p:pic>
        <p:nvPicPr>
          <p:cNvPr id="22" name="Picture 21">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23"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Tree>
    <p:extLst>
      <p:ext uri="{BB962C8B-B14F-4D97-AF65-F5344CB8AC3E}">
        <p14:creationId xmlns:p14="http://schemas.microsoft.com/office/powerpoint/2010/main" val="34228338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202038"/>
            <a:ext cx="10969943" cy="711081"/>
          </a:xfrm>
        </p:spPr>
        <p:txBody>
          <a:bodyPr>
            <a:noAutofit/>
          </a:bodyPr>
          <a:lstStyle/>
          <a:p>
            <a:r>
              <a:rPr lang="en-IN" dirty="0">
                <a:latin typeface="Cooper Black" panose="0208090404030B020404" pitchFamily="18" charset="0"/>
              </a:rPr>
              <a:t>Restful ABAP Programming</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6" name="Rectangle 5"/>
          <p:cNvSpPr/>
          <p:nvPr/>
        </p:nvSpPr>
        <p:spPr>
          <a:xfrm>
            <a:off x="609441" y="989062"/>
            <a:ext cx="10821062" cy="1754326"/>
          </a:xfrm>
          <a:prstGeom prst="rect">
            <a:avLst/>
          </a:prstGeom>
        </p:spPr>
        <p:txBody>
          <a:bodyPr wrap="square">
            <a:spAutoFit/>
          </a:bodyPr>
          <a:lstStyle/>
          <a:p>
            <a:pPr algn="just"/>
            <a:r>
              <a:rPr lang="en-US" sz="1800" dirty="0"/>
              <a:t>The ABAP RESTful programming model defines the architecture for efficient end-to-end development of intrinsically SAP HANA-optimized OData services (such as Fiori apps) in SAP Business Technology Platform ABAP Environment. It supports the development of all types of Fiori applications as well as A2X services. It is based on technologies and frameworks such as Core Data Services (CDS) for defining semantically rich data models and a service model infrastructure for creating OData services with bindings to an OData protocol and ABAP-based application services for custom logic and SAPUI5-based user interfaces .</a:t>
            </a:r>
          </a:p>
        </p:txBody>
      </p:sp>
      <p:sp>
        <p:nvSpPr>
          <p:cNvPr id="8" name="TextBox 7">
            <a:extLst>
              <a:ext uri="{FF2B5EF4-FFF2-40B4-BE49-F238E27FC236}">
                <a16:creationId xmlns:a16="http://schemas.microsoft.com/office/drawing/2014/main" xmlns="" id="{3FB0C4FA-4138-4FBD-A4A5-B9CAD03D9AE6}"/>
              </a:ext>
            </a:extLst>
          </p:cNvPr>
          <p:cNvSpPr txBox="1"/>
          <p:nvPr/>
        </p:nvSpPr>
        <p:spPr>
          <a:xfrm>
            <a:off x="574335" y="2815481"/>
            <a:ext cx="8904453" cy="2031325"/>
          </a:xfrm>
          <a:prstGeom prst="rect">
            <a:avLst/>
          </a:prstGeom>
          <a:noFill/>
        </p:spPr>
        <p:txBody>
          <a:bodyPr wrap="square" rtlCol="0">
            <a:spAutoFit/>
          </a:bodyPr>
          <a:lstStyle/>
          <a:p>
            <a:pPr algn="just"/>
            <a:r>
              <a:rPr lang="en-IN" sz="1800" dirty="0"/>
              <a:t>The whole architecture is based </a:t>
            </a:r>
            <a:r>
              <a:rPr lang="en-IN" sz="1800" dirty="0" smtClean="0"/>
              <a:t>on</a:t>
            </a:r>
            <a:endParaRPr lang="en-IN" sz="1800" dirty="0"/>
          </a:p>
          <a:p>
            <a:pPr marL="342900" indent="-342900" algn="just">
              <a:buFont typeface="Arial" panose="020B0604020202020204" pitchFamily="34" charset="0"/>
              <a:buChar char="•"/>
            </a:pPr>
            <a:r>
              <a:rPr lang="en-IN" sz="1800" dirty="0"/>
              <a:t>CDS views – will helps you to create semantically rich data </a:t>
            </a:r>
            <a:r>
              <a:rPr lang="en-IN" sz="1800" dirty="0" smtClean="0"/>
              <a:t>model.</a:t>
            </a:r>
            <a:endParaRPr lang="en-IN" sz="1800" dirty="0"/>
          </a:p>
          <a:p>
            <a:pPr marL="342900" indent="-342900" algn="just">
              <a:buFont typeface="Arial" panose="020B0604020202020204" pitchFamily="34" charset="0"/>
              <a:buChar char="•"/>
            </a:pPr>
            <a:r>
              <a:rPr lang="en-IN" sz="1800" dirty="0"/>
              <a:t>Business Object </a:t>
            </a:r>
            <a:r>
              <a:rPr lang="en-IN" sz="1800" dirty="0" smtClean="0"/>
              <a:t>here </a:t>
            </a:r>
            <a:r>
              <a:rPr lang="en-IN" sz="1800" dirty="0"/>
              <a:t>is a node inside a tree data structure which is achieved by using </a:t>
            </a:r>
            <a:r>
              <a:rPr lang="en-IN" sz="1800" b="1" dirty="0"/>
              <a:t>root </a:t>
            </a:r>
            <a:r>
              <a:rPr lang="en-IN" sz="1800" dirty="0"/>
              <a:t>keyword at CDS view level, this is needed only if we want to add transactional capability.</a:t>
            </a:r>
          </a:p>
          <a:p>
            <a:pPr marL="342900" indent="-342900" algn="just">
              <a:buFont typeface="Arial" panose="020B0604020202020204" pitchFamily="34" charset="0"/>
              <a:buChar char="•"/>
            </a:pPr>
            <a:r>
              <a:rPr lang="en-US" sz="1800" dirty="0"/>
              <a:t>Finally create a service using service definition and service binding </a:t>
            </a:r>
            <a:r>
              <a:rPr lang="en-US" sz="1800" dirty="0" smtClean="0"/>
              <a:t>.</a:t>
            </a:r>
            <a:endParaRPr lang="en-US" sz="1800" dirty="0"/>
          </a:p>
          <a:p>
            <a:pPr marL="342900" indent="-342900" algn="just">
              <a:buFont typeface="Arial" panose="020B0604020202020204" pitchFamily="34" charset="0"/>
              <a:buChar char="•"/>
            </a:pPr>
            <a:r>
              <a:rPr lang="en-US" sz="1800" dirty="0"/>
              <a:t>The binding will confirm the Purpose of service – API or </a:t>
            </a:r>
            <a:r>
              <a:rPr lang="en-US" sz="1800" dirty="0" smtClean="0"/>
              <a:t>Fiori.</a:t>
            </a:r>
            <a:endParaRPr lang="en-US" sz="1800" dirty="0"/>
          </a:p>
          <a:p>
            <a:pPr marL="342900" indent="-342900" algn="just">
              <a:buFont typeface="Arial" panose="020B0604020202020204" pitchFamily="34" charset="0"/>
              <a:buChar char="•"/>
            </a:pPr>
            <a:r>
              <a:rPr lang="en-US" sz="1800" dirty="0"/>
              <a:t>UI layer with the Fiori app using </a:t>
            </a:r>
            <a:r>
              <a:rPr lang="en-US" sz="1800" dirty="0" smtClean="0"/>
              <a:t>elements.</a:t>
            </a:r>
            <a:endParaRPr lang="en-IN" sz="1800" dirty="0"/>
          </a:p>
        </p:txBody>
      </p:sp>
    </p:spTree>
    <p:extLst>
      <p:ext uri="{BB962C8B-B14F-4D97-AF65-F5344CB8AC3E}">
        <p14:creationId xmlns:p14="http://schemas.microsoft.com/office/powerpoint/2010/main" val="3245154625"/>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p:txBody>
          <a:bodyPr>
            <a:noAutofit/>
          </a:bodyPr>
          <a:lstStyle/>
          <a:p>
            <a:r>
              <a:rPr lang="en-US" dirty="0">
                <a:latin typeface="Cooper Black" panose="0208090404030B020404" pitchFamily="18" charset="0"/>
              </a:rPr>
              <a:t>Flow of RESTful Application Programming</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6" name="Picture 5"/>
          <p:cNvPicPr/>
          <p:nvPr/>
        </p:nvPicPr>
        <p:blipFill>
          <a:blip r:embed="rId3"/>
          <a:stretch>
            <a:fillRect/>
          </a:stretch>
        </p:blipFill>
        <p:spPr>
          <a:xfrm>
            <a:off x="909836" y="1224006"/>
            <a:ext cx="9577064" cy="5194554"/>
          </a:xfrm>
          <a:prstGeom prst="rect">
            <a:avLst/>
          </a:prstGeom>
        </p:spPr>
      </p:pic>
    </p:spTree>
    <p:extLst>
      <p:ext uri="{BB962C8B-B14F-4D97-AF65-F5344CB8AC3E}">
        <p14:creationId xmlns:p14="http://schemas.microsoft.com/office/powerpoint/2010/main" val="210805992"/>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IN" dirty="0">
                <a:latin typeface="Cooper Black" panose="0208090404030B020404" pitchFamily="18" charset="0"/>
              </a:rPr>
              <a:t>Types of Scenario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6" name="Freeform 5">
            <a:extLst>
              <a:ext uri="{FF2B5EF4-FFF2-40B4-BE49-F238E27FC236}">
                <a16:creationId xmlns:a16="http://schemas.microsoft.com/office/drawing/2014/main" xmlns="" id="{C812C73A-9956-4D1F-9859-3FF7E57A3189}"/>
              </a:ext>
            </a:extLst>
          </p:cNvPr>
          <p:cNvSpPr>
            <a:spLocks/>
          </p:cNvSpPr>
          <p:nvPr/>
        </p:nvSpPr>
        <p:spPr bwMode="auto">
          <a:xfrm>
            <a:off x="5530750" y="1499281"/>
            <a:ext cx="4476128" cy="2349367"/>
          </a:xfrm>
          <a:custGeom>
            <a:avLst/>
            <a:gdLst>
              <a:gd name="T0" fmla="*/ 2446 w 2614"/>
              <a:gd name="T1" fmla="*/ 906 h 1372"/>
              <a:gd name="T2" fmla="*/ 2446 w 2614"/>
              <a:gd name="T3" fmla="*/ 0 h 1372"/>
              <a:gd name="T4" fmla="*/ 0 w 2614"/>
              <a:gd name="T5" fmla="*/ 0 h 1372"/>
              <a:gd name="T6" fmla="*/ 0 w 2614"/>
              <a:gd name="T7" fmla="*/ 1203 h 1372"/>
              <a:gd name="T8" fmla="*/ 601 w 2614"/>
              <a:gd name="T9" fmla="*/ 1203 h 1372"/>
              <a:gd name="T10" fmla="*/ 601 w 2614"/>
              <a:gd name="T11" fmla="*/ 600 h 1372"/>
              <a:gd name="T12" fmla="*/ 1845 w 2614"/>
              <a:gd name="T13" fmla="*/ 600 h 1372"/>
              <a:gd name="T14" fmla="*/ 1845 w 2614"/>
              <a:gd name="T15" fmla="*/ 906 h 1372"/>
              <a:gd name="T16" fmla="*/ 1681 w 2614"/>
              <a:gd name="T17" fmla="*/ 906 h 1372"/>
              <a:gd name="T18" fmla="*/ 2148 w 2614"/>
              <a:gd name="T19" fmla="*/ 1372 h 1372"/>
              <a:gd name="T20" fmla="*/ 2614 w 2614"/>
              <a:gd name="T21" fmla="*/ 906 h 1372"/>
              <a:gd name="T22" fmla="*/ 2446 w 2614"/>
              <a:gd name="T23" fmla="*/ 90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4" h="1372">
                <a:moveTo>
                  <a:pt x="2446" y="906"/>
                </a:moveTo>
                <a:lnTo>
                  <a:pt x="2446" y="0"/>
                </a:lnTo>
                <a:lnTo>
                  <a:pt x="0" y="0"/>
                </a:lnTo>
                <a:lnTo>
                  <a:pt x="0" y="1203"/>
                </a:lnTo>
                <a:lnTo>
                  <a:pt x="601" y="1203"/>
                </a:lnTo>
                <a:lnTo>
                  <a:pt x="601" y="600"/>
                </a:lnTo>
                <a:lnTo>
                  <a:pt x="1845" y="600"/>
                </a:lnTo>
                <a:lnTo>
                  <a:pt x="1845" y="906"/>
                </a:lnTo>
                <a:lnTo>
                  <a:pt x="1681" y="906"/>
                </a:lnTo>
                <a:lnTo>
                  <a:pt x="2148" y="1372"/>
                </a:lnTo>
                <a:lnTo>
                  <a:pt x="2614" y="906"/>
                </a:lnTo>
                <a:lnTo>
                  <a:pt x="2446" y="906"/>
                </a:lnTo>
                <a:close/>
              </a:path>
            </a:pathLst>
          </a:custGeom>
          <a:gradFill flip="none" rotWithShape="1">
            <a:gsLst>
              <a:gs pos="0">
                <a:schemeClr val="accent5"/>
              </a:gs>
              <a:gs pos="100000">
                <a:schemeClr val="accent6"/>
              </a:gs>
            </a:gsLst>
            <a:lin ang="1080000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7" name="TextBox 9">
            <a:extLst>
              <a:ext uri="{FF2B5EF4-FFF2-40B4-BE49-F238E27FC236}">
                <a16:creationId xmlns:a16="http://schemas.microsoft.com/office/drawing/2014/main" xmlns="" id="{62093AE4-15FE-409E-BC9F-2C8F67E70FD3}"/>
              </a:ext>
            </a:extLst>
          </p:cNvPr>
          <p:cNvSpPr txBox="1"/>
          <p:nvPr/>
        </p:nvSpPr>
        <p:spPr>
          <a:xfrm>
            <a:off x="655320" y="1124744"/>
            <a:ext cx="2947456" cy="398382"/>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just"/>
            <a:r>
              <a:rPr lang="en-IN" sz="2000" b="1" dirty="0">
                <a:ea typeface="Open Sans" panose="020B0606030504020204" pitchFamily="34" charset="0"/>
                <a:cs typeface="Open Sans" panose="020B0606030504020204" pitchFamily="34" charset="0"/>
              </a:rPr>
              <a:t>Brownfield Implementation</a:t>
            </a:r>
          </a:p>
        </p:txBody>
      </p:sp>
      <p:sp>
        <p:nvSpPr>
          <p:cNvPr id="8" name="Rectangle 7">
            <a:extLst>
              <a:ext uri="{FF2B5EF4-FFF2-40B4-BE49-F238E27FC236}">
                <a16:creationId xmlns:a16="http://schemas.microsoft.com/office/drawing/2014/main" xmlns="" id="{F3E95384-7CF8-43EE-87C2-4CC5D12DF633}"/>
              </a:ext>
            </a:extLst>
          </p:cNvPr>
          <p:cNvSpPr/>
          <p:nvPr/>
        </p:nvSpPr>
        <p:spPr>
          <a:xfrm>
            <a:off x="655320" y="1535342"/>
            <a:ext cx="4266557" cy="2062103"/>
          </a:xfrm>
          <a:prstGeom prst="rect">
            <a:avLst/>
          </a:prstGeom>
        </p:spPr>
        <p:txBody>
          <a:bodyPr wrap="square" lIns="0" rIns="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1600" dirty="0"/>
              <a:t>Is used when we want to create a transactional application which can insert, update, delete data</a:t>
            </a:r>
            <a:r>
              <a:rPr lang="en-IN" sz="1600" dirty="0"/>
              <a:t> from the system by writing your own logic</a:t>
            </a:r>
          </a:p>
          <a:p>
            <a:pPr marL="342900" indent="-342900" algn="just">
              <a:buFont typeface="Arial" panose="020B0604020202020204" pitchFamily="34" charset="0"/>
              <a:buChar char="•"/>
            </a:pPr>
            <a:r>
              <a:rPr lang="en-IN" sz="1600" dirty="0"/>
              <a:t>You already have Business logic with you and you want to use that business logic to perform transactional capability</a:t>
            </a:r>
          </a:p>
          <a:p>
            <a:pPr marL="342900" indent="-342900" algn="just">
              <a:buFont typeface="Arial" panose="020B0604020202020204" pitchFamily="34" charset="0"/>
              <a:buChar char="•"/>
            </a:pPr>
            <a:r>
              <a:rPr lang="en-IN" sz="1600" dirty="0"/>
              <a:t>You are own your own to manage your implementation.</a:t>
            </a:r>
            <a:endParaRPr lang="en-US" sz="1600" dirty="0"/>
          </a:p>
        </p:txBody>
      </p:sp>
      <p:sp>
        <p:nvSpPr>
          <p:cNvPr id="9" name="TextBox 12">
            <a:extLst>
              <a:ext uri="{FF2B5EF4-FFF2-40B4-BE49-F238E27FC236}">
                <a16:creationId xmlns:a16="http://schemas.microsoft.com/office/drawing/2014/main" xmlns="" id="{7DE1A013-FD86-4CD6-A796-D04B0648F151}"/>
              </a:ext>
            </a:extLst>
          </p:cNvPr>
          <p:cNvSpPr txBox="1"/>
          <p:nvPr/>
        </p:nvSpPr>
        <p:spPr>
          <a:xfrm>
            <a:off x="7575792" y="3849075"/>
            <a:ext cx="2911108" cy="400110"/>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IN" sz="2000" b="1" dirty="0">
                <a:ea typeface="Open Sans" panose="020B0606030504020204" pitchFamily="34" charset="0"/>
                <a:cs typeface="Open Sans" panose="020B0606030504020204" pitchFamily="34" charset="0"/>
              </a:rPr>
              <a:t>Greenfield Implementation</a:t>
            </a:r>
          </a:p>
        </p:txBody>
      </p:sp>
      <p:sp>
        <p:nvSpPr>
          <p:cNvPr id="10" name="Rectangle 9">
            <a:extLst>
              <a:ext uri="{FF2B5EF4-FFF2-40B4-BE49-F238E27FC236}">
                <a16:creationId xmlns:a16="http://schemas.microsoft.com/office/drawing/2014/main" xmlns="" id="{43989EB4-EA79-4BCE-8BD6-9212FF2E4C42}"/>
              </a:ext>
            </a:extLst>
          </p:cNvPr>
          <p:cNvSpPr/>
          <p:nvPr/>
        </p:nvSpPr>
        <p:spPr>
          <a:xfrm>
            <a:off x="7516800" y="4255991"/>
            <a:ext cx="4235785" cy="1815882"/>
          </a:xfrm>
          <a:prstGeom prst="rect">
            <a:avLst/>
          </a:prstGeom>
        </p:spPr>
        <p:txBody>
          <a:bodyPr wrap="square" lIns="0" rIns="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1600" dirty="0"/>
              <a:t>Is used when we want to create a transactional application which can insert, update, delete data</a:t>
            </a:r>
            <a:r>
              <a:rPr lang="en-IN" sz="1600" dirty="0"/>
              <a:t> from the system by using the framework provided implementation</a:t>
            </a:r>
          </a:p>
          <a:p>
            <a:pPr marL="342900" indent="-342900" algn="just">
              <a:buFont typeface="Arial" panose="020B0604020202020204" pitchFamily="34" charset="0"/>
              <a:buChar char="•"/>
            </a:pPr>
            <a:r>
              <a:rPr lang="en-IN" sz="1600" dirty="0"/>
              <a:t>You do not have Business logic with you and you want system to create business logic for you automatically.</a:t>
            </a:r>
            <a:endParaRPr lang="en-US" sz="1600" dirty="0"/>
          </a:p>
        </p:txBody>
      </p:sp>
      <p:sp>
        <p:nvSpPr>
          <p:cNvPr id="12" name="TextBox 15">
            <a:extLst>
              <a:ext uri="{FF2B5EF4-FFF2-40B4-BE49-F238E27FC236}">
                <a16:creationId xmlns:a16="http://schemas.microsoft.com/office/drawing/2014/main" xmlns="" id="{A009ED27-FB19-4745-9285-92503B72B635}"/>
              </a:ext>
            </a:extLst>
          </p:cNvPr>
          <p:cNvSpPr txBox="1"/>
          <p:nvPr/>
        </p:nvSpPr>
        <p:spPr>
          <a:xfrm>
            <a:off x="5856458" y="1774887"/>
            <a:ext cx="3484995" cy="461665"/>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02. Managed Scenario</a:t>
            </a:r>
          </a:p>
        </p:txBody>
      </p:sp>
      <p:sp>
        <p:nvSpPr>
          <p:cNvPr id="13" name="Freeform 12">
            <a:extLst>
              <a:ext uri="{FF2B5EF4-FFF2-40B4-BE49-F238E27FC236}">
                <a16:creationId xmlns:a16="http://schemas.microsoft.com/office/drawing/2014/main" xmlns="" id="{E436047F-6378-48BF-921F-A07B3F315FD8}"/>
              </a:ext>
            </a:extLst>
          </p:cNvPr>
          <p:cNvSpPr>
            <a:spLocks noEditPoints="1"/>
          </p:cNvSpPr>
          <p:nvPr/>
        </p:nvSpPr>
        <p:spPr bwMode="auto">
          <a:xfrm>
            <a:off x="8987132" y="2883436"/>
            <a:ext cx="410874" cy="360228"/>
          </a:xfrm>
          <a:custGeom>
            <a:avLst/>
            <a:gdLst>
              <a:gd name="T0" fmla="*/ 1491 w 1536"/>
              <a:gd name="T1" fmla="*/ 180 h 1350"/>
              <a:gd name="T2" fmla="*/ 1491 w 1536"/>
              <a:gd name="T3" fmla="*/ 180 h 1350"/>
              <a:gd name="T4" fmla="*/ 1083 w 1536"/>
              <a:gd name="T5" fmla="*/ 180 h 1350"/>
              <a:gd name="T6" fmla="*/ 1083 w 1536"/>
              <a:gd name="T7" fmla="*/ 135 h 1350"/>
              <a:gd name="T8" fmla="*/ 948 w 1536"/>
              <a:gd name="T9" fmla="*/ 0 h 1350"/>
              <a:gd name="T10" fmla="*/ 588 w 1536"/>
              <a:gd name="T11" fmla="*/ 0 h 1350"/>
              <a:gd name="T12" fmla="*/ 453 w 1536"/>
              <a:gd name="T13" fmla="*/ 135 h 1350"/>
              <a:gd name="T14" fmla="*/ 453 w 1536"/>
              <a:gd name="T15" fmla="*/ 180 h 1350"/>
              <a:gd name="T16" fmla="*/ 45 w 1536"/>
              <a:gd name="T17" fmla="*/ 180 h 1350"/>
              <a:gd name="T18" fmla="*/ 0 w 1536"/>
              <a:gd name="T19" fmla="*/ 225 h 1350"/>
              <a:gd name="T20" fmla="*/ 0 w 1536"/>
              <a:gd name="T21" fmla="*/ 1215 h 1350"/>
              <a:gd name="T22" fmla="*/ 135 w 1536"/>
              <a:gd name="T23" fmla="*/ 1350 h 1350"/>
              <a:gd name="T24" fmla="*/ 1401 w 1536"/>
              <a:gd name="T25" fmla="*/ 1350 h 1350"/>
              <a:gd name="T26" fmla="*/ 1536 w 1536"/>
              <a:gd name="T27" fmla="*/ 1215 h 1350"/>
              <a:gd name="T28" fmla="*/ 1536 w 1536"/>
              <a:gd name="T29" fmla="*/ 226 h 1350"/>
              <a:gd name="T30" fmla="*/ 1536 w 1536"/>
              <a:gd name="T31" fmla="*/ 226 h 1350"/>
              <a:gd name="T32" fmla="*/ 1491 w 1536"/>
              <a:gd name="T33" fmla="*/ 180 h 1350"/>
              <a:gd name="T34" fmla="*/ 543 w 1536"/>
              <a:gd name="T35" fmla="*/ 135 h 1350"/>
              <a:gd name="T36" fmla="*/ 588 w 1536"/>
              <a:gd name="T37" fmla="*/ 90 h 1350"/>
              <a:gd name="T38" fmla="*/ 948 w 1536"/>
              <a:gd name="T39" fmla="*/ 90 h 1350"/>
              <a:gd name="T40" fmla="*/ 993 w 1536"/>
              <a:gd name="T41" fmla="*/ 135 h 1350"/>
              <a:gd name="T42" fmla="*/ 993 w 1536"/>
              <a:gd name="T43" fmla="*/ 180 h 1350"/>
              <a:gd name="T44" fmla="*/ 543 w 1536"/>
              <a:gd name="T45" fmla="*/ 180 h 1350"/>
              <a:gd name="T46" fmla="*/ 543 w 1536"/>
              <a:gd name="T47" fmla="*/ 135 h 1350"/>
              <a:gd name="T48" fmla="*/ 1429 w 1536"/>
              <a:gd name="T49" fmla="*/ 270 h 1350"/>
              <a:gd name="T50" fmla="*/ 1289 w 1536"/>
              <a:gd name="T51" fmla="*/ 689 h 1350"/>
              <a:gd name="T52" fmla="*/ 1246 w 1536"/>
              <a:gd name="T53" fmla="*/ 720 h 1350"/>
              <a:gd name="T54" fmla="*/ 993 w 1536"/>
              <a:gd name="T55" fmla="*/ 720 h 1350"/>
              <a:gd name="T56" fmla="*/ 993 w 1536"/>
              <a:gd name="T57" fmla="*/ 675 h 1350"/>
              <a:gd name="T58" fmla="*/ 948 w 1536"/>
              <a:gd name="T59" fmla="*/ 630 h 1350"/>
              <a:gd name="T60" fmla="*/ 588 w 1536"/>
              <a:gd name="T61" fmla="*/ 630 h 1350"/>
              <a:gd name="T62" fmla="*/ 543 w 1536"/>
              <a:gd name="T63" fmla="*/ 675 h 1350"/>
              <a:gd name="T64" fmla="*/ 543 w 1536"/>
              <a:gd name="T65" fmla="*/ 720 h 1350"/>
              <a:gd name="T66" fmla="*/ 290 w 1536"/>
              <a:gd name="T67" fmla="*/ 720 h 1350"/>
              <a:gd name="T68" fmla="*/ 247 w 1536"/>
              <a:gd name="T69" fmla="*/ 689 h 1350"/>
              <a:gd name="T70" fmla="*/ 107 w 1536"/>
              <a:gd name="T71" fmla="*/ 270 h 1350"/>
              <a:gd name="T72" fmla="*/ 1429 w 1536"/>
              <a:gd name="T73" fmla="*/ 270 h 1350"/>
              <a:gd name="T74" fmla="*/ 903 w 1536"/>
              <a:gd name="T75" fmla="*/ 720 h 1350"/>
              <a:gd name="T76" fmla="*/ 903 w 1536"/>
              <a:gd name="T77" fmla="*/ 810 h 1350"/>
              <a:gd name="T78" fmla="*/ 633 w 1536"/>
              <a:gd name="T79" fmla="*/ 810 h 1350"/>
              <a:gd name="T80" fmla="*/ 633 w 1536"/>
              <a:gd name="T81" fmla="*/ 720 h 1350"/>
              <a:gd name="T82" fmla="*/ 903 w 1536"/>
              <a:gd name="T83" fmla="*/ 720 h 1350"/>
              <a:gd name="T84" fmla="*/ 1446 w 1536"/>
              <a:gd name="T85" fmla="*/ 1215 h 1350"/>
              <a:gd name="T86" fmla="*/ 1401 w 1536"/>
              <a:gd name="T87" fmla="*/ 1260 h 1350"/>
              <a:gd name="T88" fmla="*/ 135 w 1536"/>
              <a:gd name="T89" fmla="*/ 1260 h 1350"/>
              <a:gd name="T90" fmla="*/ 90 w 1536"/>
              <a:gd name="T91" fmla="*/ 1215 h 1350"/>
              <a:gd name="T92" fmla="*/ 90 w 1536"/>
              <a:gd name="T93" fmla="*/ 502 h 1350"/>
              <a:gd name="T94" fmla="*/ 162 w 1536"/>
              <a:gd name="T95" fmla="*/ 718 h 1350"/>
              <a:gd name="T96" fmla="*/ 290 w 1536"/>
              <a:gd name="T97" fmla="*/ 810 h 1350"/>
              <a:gd name="T98" fmla="*/ 543 w 1536"/>
              <a:gd name="T99" fmla="*/ 810 h 1350"/>
              <a:gd name="T100" fmla="*/ 543 w 1536"/>
              <a:gd name="T101" fmla="*/ 855 h 1350"/>
              <a:gd name="T102" fmla="*/ 588 w 1536"/>
              <a:gd name="T103" fmla="*/ 900 h 1350"/>
              <a:gd name="T104" fmla="*/ 948 w 1536"/>
              <a:gd name="T105" fmla="*/ 900 h 1350"/>
              <a:gd name="T106" fmla="*/ 993 w 1536"/>
              <a:gd name="T107" fmla="*/ 855 h 1350"/>
              <a:gd name="T108" fmla="*/ 993 w 1536"/>
              <a:gd name="T109" fmla="*/ 810 h 1350"/>
              <a:gd name="T110" fmla="*/ 1246 w 1536"/>
              <a:gd name="T111" fmla="*/ 810 h 1350"/>
              <a:gd name="T112" fmla="*/ 1374 w 1536"/>
              <a:gd name="T113" fmla="*/ 718 h 1350"/>
              <a:gd name="T114" fmla="*/ 1446 w 1536"/>
              <a:gd name="T115" fmla="*/ 502 h 1350"/>
              <a:gd name="T116" fmla="*/ 1446 w 1536"/>
              <a:gd name="T117" fmla="*/ 1215 h 1350"/>
              <a:gd name="T118" fmla="*/ 1446 w 1536"/>
              <a:gd name="T119" fmla="*/ 1215 h 1350"/>
              <a:gd name="T120" fmla="*/ 1446 w 1536"/>
              <a:gd name="T121" fmla="*/ 1215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350">
                <a:moveTo>
                  <a:pt x="1491" y="180"/>
                </a:moveTo>
                <a:cubicBezTo>
                  <a:pt x="1491" y="180"/>
                  <a:pt x="1491" y="180"/>
                  <a:pt x="1491" y="180"/>
                </a:cubicBezTo>
                <a:cubicBezTo>
                  <a:pt x="1083" y="180"/>
                  <a:pt x="1083" y="180"/>
                  <a:pt x="1083" y="180"/>
                </a:cubicBezTo>
                <a:cubicBezTo>
                  <a:pt x="1083" y="135"/>
                  <a:pt x="1083" y="135"/>
                  <a:pt x="1083" y="135"/>
                </a:cubicBezTo>
                <a:cubicBezTo>
                  <a:pt x="1083" y="61"/>
                  <a:pt x="1022" y="0"/>
                  <a:pt x="948" y="0"/>
                </a:cubicBezTo>
                <a:cubicBezTo>
                  <a:pt x="588" y="0"/>
                  <a:pt x="588" y="0"/>
                  <a:pt x="588" y="0"/>
                </a:cubicBezTo>
                <a:cubicBezTo>
                  <a:pt x="514" y="0"/>
                  <a:pt x="453" y="61"/>
                  <a:pt x="453" y="135"/>
                </a:cubicBezTo>
                <a:cubicBezTo>
                  <a:pt x="453" y="180"/>
                  <a:pt x="453" y="180"/>
                  <a:pt x="453" y="180"/>
                </a:cubicBezTo>
                <a:cubicBezTo>
                  <a:pt x="45" y="180"/>
                  <a:pt x="45" y="180"/>
                  <a:pt x="45" y="180"/>
                </a:cubicBezTo>
                <a:cubicBezTo>
                  <a:pt x="20" y="180"/>
                  <a:pt x="0" y="201"/>
                  <a:pt x="0" y="225"/>
                </a:cubicBezTo>
                <a:cubicBezTo>
                  <a:pt x="0" y="1215"/>
                  <a:pt x="0" y="1215"/>
                  <a:pt x="0" y="1215"/>
                </a:cubicBezTo>
                <a:cubicBezTo>
                  <a:pt x="0" y="1289"/>
                  <a:pt x="61" y="1350"/>
                  <a:pt x="135" y="1350"/>
                </a:cubicBezTo>
                <a:cubicBezTo>
                  <a:pt x="1401" y="1350"/>
                  <a:pt x="1401" y="1350"/>
                  <a:pt x="1401" y="1350"/>
                </a:cubicBezTo>
                <a:cubicBezTo>
                  <a:pt x="1475" y="1350"/>
                  <a:pt x="1536" y="1289"/>
                  <a:pt x="1536" y="1215"/>
                </a:cubicBezTo>
                <a:cubicBezTo>
                  <a:pt x="1536" y="226"/>
                  <a:pt x="1536" y="226"/>
                  <a:pt x="1536" y="226"/>
                </a:cubicBezTo>
                <a:cubicBezTo>
                  <a:pt x="1536" y="226"/>
                  <a:pt x="1536" y="226"/>
                  <a:pt x="1536" y="226"/>
                </a:cubicBezTo>
                <a:cubicBezTo>
                  <a:pt x="1534" y="196"/>
                  <a:pt x="1516" y="180"/>
                  <a:pt x="1491" y="180"/>
                </a:cubicBezTo>
                <a:close/>
                <a:moveTo>
                  <a:pt x="543" y="135"/>
                </a:moveTo>
                <a:cubicBezTo>
                  <a:pt x="543" y="110"/>
                  <a:pt x="563" y="90"/>
                  <a:pt x="588" y="90"/>
                </a:cubicBezTo>
                <a:cubicBezTo>
                  <a:pt x="948" y="90"/>
                  <a:pt x="948" y="90"/>
                  <a:pt x="948" y="90"/>
                </a:cubicBezTo>
                <a:cubicBezTo>
                  <a:pt x="973" y="90"/>
                  <a:pt x="993" y="110"/>
                  <a:pt x="993" y="135"/>
                </a:cubicBezTo>
                <a:cubicBezTo>
                  <a:pt x="993" y="180"/>
                  <a:pt x="993" y="180"/>
                  <a:pt x="993" y="180"/>
                </a:cubicBezTo>
                <a:cubicBezTo>
                  <a:pt x="543" y="180"/>
                  <a:pt x="543" y="180"/>
                  <a:pt x="543" y="180"/>
                </a:cubicBezTo>
                <a:lnTo>
                  <a:pt x="543" y="135"/>
                </a:lnTo>
                <a:close/>
                <a:moveTo>
                  <a:pt x="1429" y="270"/>
                </a:moveTo>
                <a:cubicBezTo>
                  <a:pt x="1289" y="689"/>
                  <a:pt x="1289" y="689"/>
                  <a:pt x="1289" y="689"/>
                </a:cubicBezTo>
                <a:cubicBezTo>
                  <a:pt x="1283" y="708"/>
                  <a:pt x="1266" y="720"/>
                  <a:pt x="1246" y="720"/>
                </a:cubicBezTo>
                <a:cubicBezTo>
                  <a:pt x="993" y="720"/>
                  <a:pt x="993" y="720"/>
                  <a:pt x="993" y="720"/>
                </a:cubicBezTo>
                <a:cubicBezTo>
                  <a:pt x="993" y="675"/>
                  <a:pt x="993" y="675"/>
                  <a:pt x="993" y="675"/>
                </a:cubicBezTo>
                <a:cubicBezTo>
                  <a:pt x="993" y="650"/>
                  <a:pt x="973" y="630"/>
                  <a:pt x="948" y="630"/>
                </a:cubicBezTo>
                <a:cubicBezTo>
                  <a:pt x="588" y="630"/>
                  <a:pt x="588" y="630"/>
                  <a:pt x="588" y="630"/>
                </a:cubicBezTo>
                <a:cubicBezTo>
                  <a:pt x="563" y="630"/>
                  <a:pt x="543" y="650"/>
                  <a:pt x="543" y="675"/>
                </a:cubicBezTo>
                <a:cubicBezTo>
                  <a:pt x="543" y="720"/>
                  <a:pt x="543" y="720"/>
                  <a:pt x="543" y="720"/>
                </a:cubicBezTo>
                <a:cubicBezTo>
                  <a:pt x="290" y="720"/>
                  <a:pt x="290" y="720"/>
                  <a:pt x="290" y="720"/>
                </a:cubicBezTo>
                <a:cubicBezTo>
                  <a:pt x="270" y="720"/>
                  <a:pt x="253" y="708"/>
                  <a:pt x="247" y="689"/>
                </a:cubicBezTo>
                <a:cubicBezTo>
                  <a:pt x="107" y="270"/>
                  <a:pt x="107" y="270"/>
                  <a:pt x="107" y="270"/>
                </a:cubicBezTo>
                <a:lnTo>
                  <a:pt x="1429" y="270"/>
                </a:lnTo>
                <a:close/>
                <a:moveTo>
                  <a:pt x="903" y="720"/>
                </a:moveTo>
                <a:cubicBezTo>
                  <a:pt x="903" y="810"/>
                  <a:pt x="903" y="810"/>
                  <a:pt x="903" y="810"/>
                </a:cubicBezTo>
                <a:cubicBezTo>
                  <a:pt x="633" y="810"/>
                  <a:pt x="633" y="810"/>
                  <a:pt x="633" y="810"/>
                </a:cubicBezTo>
                <a:cubicBezTo>
                  <a:pt x="633" y="720"/>
                  <a:pt x="633" y="720"/>
                  <a:pt x="633" y="720"/>
                </a:cubicBezTo>
                <a:lnTo>
                  <a:pt x="903" y="720"/>
                </a:lnTo>
                <a:close/>
                <a:moveTo>
                  <a:pt x="1446" y="1215"/>
                </a:moveTo>
                <a:cubicBezTo>
                  <a:pt x="1446" y="1240"/>
                  <a:pt x="1426" y="1260"/>
                  <a:pt x="1401" y="1260"/>
                </a:cubicBezTo>
                <a:cubicBezTo>
                  <a:pt x="135" y="1260"/>
                  <a:pt x="135" y="1260"/>
                  <a:pt x="135" y="1260"/>
                </a:cubicBezTo>
                <a:cubicBezTo>
                  <a:pt x="110" y="1260"/>
                  <a:pt x="90" y="1240"/>
                  <a:pt x="90" y="1215"/>
                </a:cubicBezTo>
                <a:cubicBezTo>
                  <a:pt x="90" y="502"/>
                  <a:pt x="90" y="502"/>
                  <a:pt x="90" y="502"/>
                </a:cubicBezTo>
                <a:cubicBezTo>
                  <a:pt x="162" y="718"/>
                  <a:pt x="162" y="718"/>
                  <a:pt x="162" y="718"/>
                </a:cubicBezTo>
                <a:cubicBezTo>
                  <a:pt x="180" y="773"/>
                  <a:pt x="232" y="810"/>
                  <a:pt x="290" y="810"/>
                </a:cubicBezTo>
                <a:cubicBezTo>
                  <a:pt x="543" y="810"/>
                  <a:pt x="543" y="810"/>
                  <a:pt x="543" y="810"/>
                </a:cubicBezTo>
                <a:cubicBezTo>
                  <a:pt x="543" y="855"/>
                  <a:pt x="543" y="855"/>
                  <a:pt x="543" y="855"/>
                </a:cubicBezTo>
                <a:cubicBezTo>
                  <a:pt x="543" y="880"/>
                  <a:pt x="563" y="900"/>
                  <a:pt x="588" y="900"/>
                </a:cubicBezTo>
                <a:cubicBezTo>
                  <a:pt x="948" y="900"/>
                  <a:pt x="948" y="900"/>
                  <a:pt x="948" y="900"/>
                </a:cubicBezTo>
                <a:cubicBezTo>
                  <a:pt x="973" y="900"/>
                  <a:pt x="993" y="880"/>
                  <a:pt x="993" y="855"/>
                </a:cubicBezTo>
                <a:cubicBezTo>
                  <a:pt x="993" y="810"/>
                  <a:pt x="993" y="810"/>
                  <a:pt x="993" y="810"/>
                </a:cubicBezTo>
                <a:cubicBezTo>
                  <a:pt x="1246" y="810"/>
                  <a:pt x="1246" y="810"/>
                  <a:pt x="1246" y="810"/>
                </a:cubicBezTo>
                <a:cubicBezTo>
                  <a:pt x="1304" y="810"/>
                  <a:pt x="1356" y="773"/>
                  <a:pt x="1374" y="718"/>
                </a:cubicBezTo>
                <a:cubicBezTo>
                  <a:pt x="1446" y="502"/>
                  <a:pt x="1446" y="502"/>
                  <a:pt x="1446" y="502"/>
                </a:cubicBezTo>
                <a:lnTo>
                  <a:pt x="1446" y="1215"/>
                </a:lnTo>
                <a:close/>
                <a:moveTo>
                  <a:pt x="1446" y="1215"/>
                </a:moveTo>
                <a:cubicBezTo>
                  <a:pt x="1446" y="1215"/>
                  <a:pt x="1446" y="1215"/>
                  <a:pt x="1446" y="121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4" name="Freeform 13">
            <a:extLst>
              <a:ext uri="{FF2B5EF4-FFF2-40B4-BE49-F238E27FC236}">
                <a16:creationId xmlns:a16="http://schemas.microsoft.com/office/drawing/2014/main" xmlns="" id="{92CFA4B2-EC30-43A3-967B-EF254A19D017}"/>
              </a:ext>
            </a:extLst>
          </p:cNvPr>
          <p:cNvSpPr>
            <a:spLocks/>
          </p:cNvSpPr>
          <p:nvPr/>
        </p:nvSpPr>
        <p:spPr bwMode="auto">
          <a:xfrm>
            <a:off x="2075193" y="3293841"/>
            <a:ext cx="4484690" cy="2385328"/>
          </a:xfrm>
          <a:custGeom>
            <a:avLst/>
            <a:gdLst>
              <a:gd name="T0" fmla="*/ 2018 w 2619"/>
              <a:gd name="T1" fmla="*/ 191 h 1393"/>
              <a:gd name="T2" fmla="*/ 2018 w 2619"/>
              <a:gd name="T3" fmla="*/ 794 h 1393"/>
              <a:gd name="T4" fmla="*/ 773 w 2619"/>
              <a:gd name="T5" fmla="*/ 794 h 1393"/>
              <a:gd name="T6" fmla="*/ 773 w 2619"/>
              <a:gd name="T7" fmla="*/ 467 h 1393"/>
              <a:gd name="T8" fmla="*/ 933 w 2619"/>
              <a:gd name="T9" fmla="*/ 467 h 1393"/>
              <a:gd name="T10" fmla="*/ 467 w 2619"/>
              <a:gd name="T11" fmla="*/ 0 h 1393"/>
              <a:gd name="T12" fmla="*/ 0 w 2619"/>
              <a:gd name="T13" fmla="*/ 467 h 1393"/>
              <a:gd name="T14" fmla="*/ 172 w 2619"/>
              <a:gd name="T15" fmla="*/ 467 h 1393"/>
              <a:gd name="T16" fmla="*/ 172 w 2619"/>
              <a:gd name="T17" fmla="*/ 1393 h 1393"/>
              <a:gd name="T18" fmla="*/ 2619 w 2619"/>
              <a:gd name="T19" fmla="*/ 1393 h 1393"/>
              <a:gd name="T20" fmla="*/ 2619 w 2619"/>
              <a:gd name="T21" fmla="*/ 191 h 1393"/>
              <a:gd name="T22" fmla="*/ 2018 w 2619"/>
              <a:gd name="T23" fmla="*/ 191 h 1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9" h="1393">
                <a:moveTo>
                  <a:pt x="2018" y="191"/>
                </a:moveTo>
                <a:lnTo>
                  <a:pt x="2018" y="794"/>
                </a:lnTo>
                <a:lnTo>
                  <a:pt x="773" y="794"/>
                </a:lnTo>
                <a:lnTo>
                  <a:pt x="773" y="467"/>
                </a:lnTo>
                <a:lnTo>
                  <a:pt x="933" y="467"/>
                </a:lnTo>
                <a:lnTo>
                  <a:pt x="467" y="0"/>
                </a:lnTo>
                <a:lnTo>
                  <a:pt x="0" y="467"/>
                </a:lnTo>
                <a:lnTo>
                  <a:pt x="172" y="467"/>
                </a:lnTo>
                <a:lnTo>
                  <a:pt x="172" y="1393"/>
                </a:lnTo>
                <a:lnTo>
                  <a:pt x="2619" y="1393"/>
                </a:lnTo>
                <a:lnTo>
                  <a:pt x="2619" y="191"/>
                </a:lnTo>
                <a:lnTo>
                  <a:pt x="2018" y="191"/>
                </a:lnTo>
                <a:close/>
              </a:path>
            </a:pathLst>
          </a:custGeom>
          <a:gradFill flip="none" rotWithShape="1">
            <a:gsLst>
              <a:gs pos="0">
                <a:schemeClr val="accent3"/>
              </a:gs>
              <a:gs pos="76000">
                <a:schemeClr val="accent4"/>
              </a:gs>
            </a:gsLst>
            <a:lin ang="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5" name="TextBox 14">
            <a:extLst>
              <a:ext uri="{FF2B5EF4-FFF2-40B4-BE49-F238E27FC236}">
                <a16:creationId xmlns:a16="http://schemas.microsoft.com/office/drawing/2014/main" xmlns="" id="{EAFA8C1A-88FB-4969-8248-EA75BA047C3D}"/>
              </a:ext>
            </a:extLst>
          </p:cNvPr>
          <p:cNvSpPr txBox="1"/>
          <p:nvPr/>
        </p:nvSpPr>
        <p:spPr>
          <a:xfrm>
            <a:off x="2744059" y="4909204"/>
            <a:ext cx="3484995" cy="461665"/>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01. Un-Managed Scenario</a:t>
            </a:r>
          </a:p>
        </p:txBody>
      </p:sp>
      <p:grpSp>
        <p:nvGrpSpPr>
          <p:cNvPr id="16" name="Group 15">
            <a:extLst>
              <a:ext uri="{FF2B5EF4-FFF2-40B4-BE49-F238E27FC236}">
                <a16:creationId xmlns:a16="http://schemas.microsoft.com/office/drawing/2014/main" xmlns="" id="{0BA2C897-09F3-4347-B3B4-6B54E0D1A577}"/>
              </a:ext>
            </a:extLst>
          </p:cNvPr>
          <p:cNvGrpSpPr/>
          <p:nvPr/>
        </p:nvGrpSpPr>
        <p:grpSpPr>
          <a:xfrm>
            <a:off x="2639128" y="3909186"/>
            <a:ext cx="470646" cy="527224"/>
            <a:chOff x="120651" y="2266950"/>
            <a:chExt cx="2944813" cy="3298825"/>
          </a:xfrm>
          <a:solidFill>
            <a:schemeClr val="bg1"/>
          </a:solidFill>
        </p:grpSpPr>
        <p:sp>
          <p:nvSpPr>
            <p:cNvPr id="17" name="Freeform 16">
              <a:extLst>
                <a:ext uri="{FF2B5EF4-FFF2-40B4-BE49-F238E27FC236}">
                  <a16:creationId xmlns:a16="http://schemas.microsoft.com/office/drawing/2014/main" xmlns="" id="{6C8BF11E-B780-4A4A-8356-9C723C58F1A8}"/>
                </a:ext>
              </a:extLst>
            </p:cNvPr>
            <p:cNvSpPr>
              <a:spLocks noEditPoints="1"/>
            </p:cNvSpPr>
            <p:nvPr/>
          </p:nvSpPr>
          <p:spPr bwMode="auto">
            <a:xfrm>
              <a:off x="1219201" y="3508375"/>
              <a:ext cx="747713" cy="1436688"/>
            </a:xfrm>
            <a:custGeom>
              <a:avLst/>
              <a:gdLst>
                <a:gd name="T0" fmla="*/ 206 w 347"/>
                <a:gd name="T1" fmla="*/ 290 h 669"/>
                <a:gd name="T2" fmla="*/ 141 w 347"/>
                <a:gd name="T3" fmla="*/ 290 h 669"/>
                <a:gd name="T4" fmla="*/ 90 w 347"/>
                <a:gd name="T5" fmla="*/ 238 h 669"/>
                <a:gd name="T6" fmla="*/ 141 w 347"/>
                <a:gd name="T7" fmla="*/ 187 h 669"/>
                <a:gd name="T8" fmla="*/ 270 w 347"/>
                <a:gd name="T9" fmla="*/ 187 h 669"/>
                <a:gd name="T10" fmla="*/ 315 w 347"/>
                <a:gd name="T11" fmla="*/ 142 h 669"/>
                <a:gd name="T12" fmla="*/ 270 w 347"/>
                <a:gd name="T13" fmla="*/ 97 h 669"/>
                <a:gd name="T14" fmla="*/ 219 w 347"/>
                <a:gd name="T15" fmla="*/ 97 h 669"/>
                <a:gd name="T16" fmla="*/ 219 w 347"/>
                <a:gd name="T17" fmla="*/ 45 h 669"/>
                <a:gd name="T18" fmla="*/ 174 w 347"/>
                <a:gd name="T19" fmla="*/ 0 h 669"/>
                <a:gd name="T20" fmla="*/ 129 w 347"/>
                <a:gd name="T21" fmla="*/ 45 h 669"/>
                <a:gd name="T22" fmla="*/ 129 w 347"/>
                <a:gd name="T23" fmla="*/ 97 h 669"/>
                <a:gd name="T24" fmla="*/ 0 w 347"/>
                <a:gd name="T25" fmla="*/ 238 h 669"/>
                <a:gd name="T26" fmla="*/ 141 w 347"/>
                <a:gd name="T27" fmla="*/ 380 h 669"/>
                <a:gd name="T28" fmla="*/ 206 w 347"/>
                <a:gd name="T29" fmla="*/ 380 h 669"/>
                <a:gd name="T30" fmla="*/ 257 w 347"/>
                <a:gd name="T31" fmla="*/ 431 h 669"/>
                <a:gd name="T32" fmla="*/ 206 w 347"/>
                <a:gd name="T33" fmla="*/ 482 h 669"/>
                <a:gd name="T34" fmla="*/ 77 w 347"/>
                <a:gd name="T35" fmla="*/ 482 h 669"/>
                <a:gd name="T36" fmla="*/ 32 w 347"/>
                <a:gd name="T37" fmla="*/ 527 h 669"/>
                <a:gd name="T38" fmla="*/ 77 w 347"/>
                <a:gd name="T39" fmla="*/ 572 h 669"/>
                <a:gd name="T40" fmla="*/ 129 w 347"/>
                <a:gd name="T41" fmla="*/ 572 h 669"/>
                <a:gd name="T42" fmla="*/ 129 w 347"/>
                <a:gd name="T43" fmla="*/ 624 h 669"/>
                <a:gd name="T44" fmla="*/ 174 w 347"/>
                <a:gd name="T45" fmla="*/ 669 h 669"/>
                <a:gd name="T46" fmla="*/ 219 w 347"/>
                <a:gd name="T47" fmla="*/ 624 h 669"/>
                <a:gd name="T48" fmla="*/ 219 w 347"/>
                <a:gd name="T49" fmla="*/ 572 h 669"/>
                <a:gd name="T50" fmla="*/ 347 w 347"/>
                <a:gd name="T51" fmla="*/ 431 h 669"/>
                <a:gd name="T52" fmla="*/ 206 w 347"/>
                <a:gd name="T53" fmla="*/ 290 h 669"/>
                <a:gd name="T54" fmla="*/ 206 w 347"/>
                <a:gd name="T55" fmla="*/ 290 h 669"/>
                <a:gd name="T56" fmla="*/ 206 w 347"/>
                <a:gd name="T57" fmla="*/ 29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7" h="669">
                  <a:moveTo>
                    <a:pt x="206" y="290"/>
                  </a:moveTo>
                  <a:cubicBezTo>
                    <a:pt x="141" y="290"/>
                    <a:pt x="141" y="290"/>
                    <a:pt x="141" y="290"/>
                  </a:cubicBezTo>
                  <a:cubicBezTo>
                    <a:pt x="113" y="290"/>
                    <a:pt x="90" y="267"/>
                    <a:pt x="90" y="238"/>
                  </a:cubicBezTo>
                  <a:cubicBezTo>
                    <a:pt x="90" y="210"/>
                    <a:pt x="113" y="187"/>
                    <a:pt x="141" y="187"/>
                  </a:cubicBezTo>
                  <a:cubicBezTo>
                    <a:pt x="270" y="187"/>
                    <a:pt x="270" y="187"/>
                    <a:pt x="270" y="187"/>
                  </a:cubicBezTo>
                  <a:cubicBezTo>
                    <a:pt x="295" y="187"/>
                    <a:pt x="315" y="167"/>
                    <a:pt x="315" y="142"/>
                  </a:cubicBezTo>
                  <a:cubicBezTo>
                    <a:pt x="315" y="117"/>
                    <a:pt x="295" y="97"/>
                    <a:pt x="270" y="97"/>
                  </a:cubicBezTo>
                  <a:cubicBezTo>
                    <a:pt x="219" y="97"/>
                    <a:pt x="219" y="97"/>
                    <a:pt x="219" y="97"/>
                  </a:cubicBezTo>
                  <a:cubicBezTo>
                    <a:pt x="219" y="45"/>
                    <a:pt x="219" y="45"/>
                    <a:pt x="219" y="45"/>
                  </a:cubicBezTo>
                  <a:cubicBezTo>
                    <a:pt x="219" y="21"/>
                    <a:pt x="198" y="0"/>
                    <a:pt x="174" y="0"/>
                  </a:cubicBezTo>
                  <a:cubicBezTo>
                    <a:pt x="149" y="0"/>
                    <a:pt x="129" y="21"/>
                    <a:pt x="129" y="45"/>
                  </a:cubicBezTo>
                  <a:cubicBezTo>
                    <a:pt x="129" y="97"/>
                    <a:pt x="129" y="97"/>
                    <a:pt x="129" y="97"/>
                  </a:cubicBezTo>
                  <a:cubicBezTo>
                    <a:pt x="57" y="104"/>
                    <a:pt x="0" y="165"/>
                    <a:pt x="0" y="238"/>
                  </a:cubicBezTo>
                  <a:cubicBezTo>
                    <a:pt x="0" y="316"/>
                    <a:pt x="63" y="380"/>
                    <a:pt x="141" y="380"/>
                  </a:cubicBezTo>
                  <a:cubicBezTo>
                    <a:pt x="206" y="380"/>
                    <a:pt x="206" y="380"/>
                    <a:pt x="206" y="380"/>
                  </a:cubicBezTo>
                  <a:cubicBezTo>
                    <a:pt x="234" y="380"/>
                    <a:pt x="257" y="403"/>
                    <a:pt x="257" y="431"/>
                  </a:cubicBezTo>
                  <a:cubicBezTo>
                    <a:pt x="257" y="459"/>
                    <a:pt x="234" y="482"/>
                    <a:pt x="206" y="482"/>
                  </a:cubicBezTo>
                  <a:cubicBezTo>
                    <a:pt x="77" y="482"/>
                    <a:pt x="77" y="482"/>
                    <a:pt x="77" y="482"/>
                  </a:cubicBezTo>
                  <a:cubicBezTo>
                    <a:pt x="52" y="482"/>
                    <a:pt x="32" y="503"/>
                    <a:pt x="32" y="527"/>
                  </a:cubicBezTo>
                  <a:cubicBezTo>
                    <a:pt x="32" y="552"/>
                    <a:pt x="52" y="572"/>
                    <a:pt x="77" y="572"/>
                  </a:cubicBezTo>
                  <a:cubicBezTo>
                    <a:pt x="129" y="572"/>
                    <a:pt x="129" y="572"/>
                    <a:pt x="129" y="572"/>
                  </a:cubicBezTo>
                  <a:cubicBezTo>
                    <a:pt x="129" y="624"/>
                    <a:pt x="129" y="624"/>
                    <a:pt x="129" y="624"/>
                  </a:cubicBezTo>
                  <a:cubicBezTo>
                    <a:pt x="129" y="649"/>
                    <a:pt x="149" y="669"/>
                    <a:pt x="174" y="669"/>
                  </a:cubicBezTo>
                  <a:cubicBezTo>
                    <a:pt x="198" y="669"/>
                    <a:pt x="219" y="649"/>
                    <a:pt x="219" y="624"/>
                  </a:cubicBezTo>
                  <a:cubicBezTo>
                    <a:pt x="219" y="572"/>
                    <a:pt x="219" y="572"/>
                    <a:pt x="219" y="572"/>
                  </a:cubicBezTo>
                  <a:cubicBezTo>
                    <a:pt x="291" y="565"/>
                    <a:pt x="347" y="505"/>
                    <a:pt x="347" y="431"/>
                  </a:cubicBezTo>
                  <a:cubicBezTo>
                    <a:pt x="347" y="353"/>
                    <a:pt x="284" y="290"/>
                    <a:pt x="206" y="290"/>
                  </a:cubicBezTo>
                  <a:close/>
                  <a:moveTo>
                    <a:pt x="206" y="290"/>
                  </a:moveTo>
                  <a:cubicBezTo>
                    <a:pt x="206" y="290"/>
                    <a:pt x="206" y="290"/>
                    <a:pt x="206" y="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8" name="Freeform 17">
              <a:extLst>
                <a:ext uri="{FF2B5EF4-FFF2-40B4-BE49-F238E27FC236}">
                  <a16:creationId xmlns:a16="http://schemas.microsoft.com/office/drawing/2014/main" xmlns="" id="{EE2E5DD6-68EB-4E0A-9F65-5D7BFABF3C3C}"/>
                </a:ext>
              </a:extLst>
            </p:cNvPr>
            <p:cNvSpPr>
              <a:spLocks noEditPoints="1"/>
            </p:cNvSpPr>
            <p:nvPr/>
          </p:nvSpPr>
          <p:spPr bwMode="auto">
            <a:xfrm>
              <a:off x="120651" y="2266950"/>
              <a:ext cx="2944813" cy="3298825"/>
            </a:xfrm>
            <a:custGeom>
              <a:avLst/>
              <a:gdLst>
                <a:gd name="T0" fmla="*/ 1125 w 1367"/>
                <a:gd name="T1" fmla="*/ 472 h 1536"/>
                <a:gd name="T2" fmla="*/ 1124 w 1367"/>
                <a:gd name="T3" fmla="*/ 472 h 1536"/>
                <a:gd name="T4" fmla="*/ 1032 w 1367"/>
                <a:gd name="T5" fmla="*/ 379 h 1536"/>
                <a:gd name="T6" fmla="*/ 1212 w 1367"/>
                <a:gd name="T7" fmla="*/ 379 h 1536"/>
                <a:gd name="T8" fmla="*/ 1257 w 1367"/>
                <a:gd name="T9" fmla="*/ 334 h 1536"/>
                <a:gd name="T10" fmla="*/ 1212 w 1367"/>
                <a:gd name="T11" fmla="*/ 289 h 1536"/>
                <a:gd name="T12" fmla="*/ 996 w 1367"/>
                <a:gd name="T13" fmla="*/ 289 h 1536"/>
                <a:gd name="T14" fmla="*/ 1108 w 1367"/>
                <a:gd name="T15" fmla="*/ 65 h 1536"/>
                <a:gd name="T16" fmla="*/ 1106 w 1367"/>
                <a:gd name="T17" fmla="*/ 21 h 1536"/>
                <a:gd name="T18" fmla="*/ 1068 w 1367"/>
                <a:gd name="T19" fmla="*/ 0 h 1536"/>
                <a:gd name="T20" fmla="*/ 299 w 1367"/>
                <a:gd name="T21" fmla="*/ 0 h 1536"/>
                <a:gd name="T22" fmla="*/ 261 w 1367"/>
                <a:gd name="T23" fmla="*/ 21 h 1536"/>
                <a:gd name="T24" fmla="*/ 259 w 1367"/>
                <a:gd name="T25" fmla="*/ 65 h 1536"/>
                <a:gd name="T26" fmla="*/ 389 w 1367"/>
                <a:gd name="T27" fmla="*/ 325 h 1536"/>
                <a:gd name="T28" fmla="*/ 243 w 1367"/>
                <a:gd name="T29" fmla="*/ 472 h 1536"/>
                <a:gd name="T30" fmla="*/ 242 w 1367"/>
                <a:gd name="T31" fmla="*/ 472 h 1536"/>
                <a:gd name="T32" fmla="*/ 243 w 1367"/>
                <a:gd name="T33" fmla="*/ 1353 h 1536"/>
                <a:gd name="T34" fmla="*/ 684 w 1367"/>
                <a:gd name="T35" fmla="*/ 1536 h 1536"/>
                <a:gd name="T36" fmla="*/ 1124 w 1367"/>
                <a:gd name="T37" fmla="*/ 1353 h 1536"/>
                <a:gd name="T38" fmla="*/ 1125 w 1367"/>
                <a:gd name="T39" fmla="*/ 472 h 1536"/>
                <a:gd name="T40" fmla="*/ 372 w 1367"/>
                <a:gd name="T41" fmla="*/ 90 h 1536"/>
                <a:gd name="T42" fmla="*/ 995 w 1367"/>
                <a:gd name="T43" fmla="*/ 90 h 1536"/>
                <a:gd name="T44" fmla="*/ 895 w 1367"/>
                <a:gd name="T45" fmla="*/ 289 h 1536"/>
                <a:gd name="T46" fmla="*/ 472 w 1367"/>
                <a:gd name="T47" fmla="*/ 289 h 1536"/>
                <a:gd name="T48" fmla="*/ 372 w 1367"/>
                <a:gd name="T49" fmla="*/ 90 h 1536"/>
                <a:gd name="T50" fmla="*/ 1061 w 1367"/>
                <a:gd name="T51" fmla="*/ 1290 h 1536"/>
                <a:gd name="T52" fmla="*/ 684 w 1367"/>
                <a:gd name="T53" fmla="*/ 1446 h 1536"/>
                <a:gd name="T54" fmla="*/ 306 w 1367"/>
                <a:gd name="T55" fmla="*/ 1290 h 1536"/>
                <a:gd name="T56" fmla="*/ 306 w 1367"/>
                <a:gd name="T57" fmla="*/ 535 h 1536"/>
                <a:gd name="T58" fmla="*/ 307 w 1367"/>
                <a:gd name="T59" fmla="*/ 535 h 1536"/>
                <a:gd name="T60" fmla="*/ 463 w 1367"/>
                <a:gd name="T61" fmla="*/ 379 h 1536"/>
                <a:gd name="T62" fmla="*/ 905 w 1367"/>
                <a:gd name="T63" fmla="*/ 379 h 1536"/>
                <a:gd name="T64" fmla="*/ 1060 w 1367"/>
                <a:gd name="T65" fmla="*/ 535 h 1536"/>
                <a:gd name="T66" fmla="*/ 1061 w 1367"/>
                <a:gd name="T67" fmla="*/ 535 h 1536"/>
                <a:gd name="T68" fmla="*/ 1061 w 1367"/>
                <a:gd name="T69" fmla="*/ 1290 h 1536"/>
                <a:gd name="T70" fmla="*/ 1061 w 1367"/>
                <a:gd name="T71" fmla="*/ 1290 h 1536"/>
                <a:gd name="T72" fmla="*/ 1061 w 1367"/>
                <a:gd name="T73" fmla="*/ 12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67" h="1536">
                  <a:moveTo>
                    <a:pt x="1125" y="472"/>
                  </a:moveTo>
                  <a:cubicBezTo>
                    <a:pt x="1125" y="472"/>
                    <a:pt x="1125" y="472"/>
                    <a:pt x="1124" y="472"/>
                  </a:cubicBezTo>
                  <a:cubicBezTo>
                    <a:pt x="1032" y="379"/>
                    <a:pt x="1032" y="379"/>
                    <a:pt x="1032" y="379"/>
                  </a:cubicBezTo>
                  <a:cubicBezTo>
                    <a:pt x="1212" y="379"/>
                    <a:pt x="1212" y="379"/>
                    <a:pt x="1212" y="379"/>
                  </a:cubicBezTo>
                  <a:cubicBezTo>
                    <a:pt x="1237" y="379"/>
                    <a:pt x="1257" y="359"/>
                    <a:pt x="1257" y="334"/>
                  </a:cubicBezTo>
                  <a:cubicBezTo>
                    <a:pt x="1257" y="309"/>
                    <a:pt x="1237" y="289"/>
                    <a:pt x="1212" y="289"/>
                  </a:cubicBezTo>
                  <a:cubicBezTo>
                    <a:pt x="996" y="289"/>
                    <a:pt x="996" y="289"/>
                    <a:pt x="996" y="289"/>
                  </a:cubicBezTo>
                  <a:cubicBezTo>
                    <a:pt x="1108" y="65"/>
                    <a:pt x="1108" y="65"/>
                    <a:pt x="1108" y="65"/>
                  </a:cubicBezTo>
                  <a:cubicBezTo>
                    <a:pt x="1115" y="51"/>
                    <a:pt x="1114" y="35"/>
                    <a:pt x="1106" y="21"/>
                  </a:cubicBezTo>
                  <a:cubicBezTo>
                    <a:pt x="1098" y="8"/>
                    <a:pt x="1083" y="0"/>
                    <a:pt x="1068" y="0"/>
                  </a:cubicBezTo>
                  <a:cubicBezTo>
                    <a:pt x="299" y="0"/>
                    <a:pt x="299" y="0"/>
                    <a:pt x="299" y="0"/>
                  </a:cubicBezTo>
                  <a:cubicBezTo>
                    <a:pt x="284" y="0"/>
                    <a:pt x="269" y="8"/>
                    <a:pt x="261" y="21"/>
                  </a:cubicBezTo>
                  <a:cubicBezTo>
                    <a:pt x="253" y="35"/>
                    <a:pt x="252" y="51"/>
                    <a:pt x="259" y="65"/>
                  </a:cubicBezTo>
                  <a:cubicBezTo>
                    <a:pt x="389" y="325"/>
                    <a:pt x="389" y="325"/>
                    <a:pt x="389" y="325"/>
                  </a:cubicBezTo>
                  <a:cubicBezTo>
                    <a:pt x="243" y="472"/>
                    <a:pt x="243" y="472"/>
                    <a:pt x="243" y="472"/>
                  </a:cubicBezTo>
                  <a:cubicBezTo>
                    <a:pt x="243" y="472"/>
                    <a:pt x="242" y="472"/>
                    <a:pt x="242" y="472"/>
                  </a:cubicBezTo>
                  <a:cubicBezTo>
                    <a:pt x="0" y="715"/>
                    <a:pt x="0" y="1110"/>
                    <a:pt x="243" y="1353"/>
                  </a:cubicBezTo>
                  <a:cubicBezTo>
                    <a:pt x="360" y="1471"/>
                    <a:pt x="517" y="1536"/>
                    <a:pt x="684" y="1536"/>
                  </a:cubicBezTo>
                  <a:cubicBezTo>
                    <a:pt x="850" y="1536"/>
                    <a:pt x="1007" y="1471"/>
                    <a:pt x="1124" y="1353"/>
                  </a:cubicBezTo>
                  <a:cubicBezTo>
                    <a:pt x="1367" y="1110"/>
                    <a:pt x="1367" y="715"/>
                    <a:pt x="1125" y="472"/>
                  </a:cubicBezTo>
                  <a:close/>
                  <a:moveTo>
                    <a:pt x="372" y="90"/>
                  </a:moveTo>
                  <a:cubicBezTo>
                    <a:pt x="995" y="90"/>
                    <a:pt x="995" y="90"/>
                    <a:pt x="995" y="90"/>
                  </a:cubicBezTo>
                  <a:cubicBezTo>
                    <a:pt x="895" y="289"/>
                    <a:pt x="895" y="289"/>
                    <a:pt x="895" y="289"/>
                  </a:cubicBezTo>
                  <a:cubicBezTo>
                    <a:pt x="472" y="289"/>
                    <a:pt x="472" y="289"/>
                    <a:pt x="472" y="289"/>
                  </a:cubicBezTo>
                  <a:lnTo>
                    <a:pt x="372" y="90"/>
                  </a:lnTo>
                  <a:close/>
                  <a:moveTo>
                    <a:pt x="1061" y="1290"/>
                  </a:moveTo>
                  <a:cubicBezTo>
                    <a:pt x="960" y="1391"/>
                    <a:pt x="826" y="1446"/>
                    <a:pt x="684" y="1446"/>
                  </a:cubicBezTo>
                  <a:cubicBezTo>
                    <a:pt x="541" y="1446"/>
                    <a:pt x="407" y="1391"/>
                    <a:pt x="306" y="1290"/>
                  </a:cubicBezTo>
                  <a:cubicBezTo>
                    <a:pt x="98" y="1082"/>
                    <a:pt x="98" y="743"/>
                    <a:pt x="306" y="535"/>
                  </a:cubicBezTo>
                  <a:cubicBezTo>
                    <a:pt x="307" y="535"/>
                    <a:pt x="307" y="535"/>
                    <a:pt x="307" y="535"/>
                  </a:cubicBezTo>
                  <a:cubicBezTo>
                    <a:pt x="463" y="379"/>
                    <a:pt x="463" y="379"/>
                    <a:pt x="463" y="379"/>
                  </a:cubicBezTo>
                  <a:cubicBezTo>
                    <a:pt x="905" y="379"/>
                    <a:pt x="905" y="379"/>
                    <a:pt x="905" y="379"/>
                  </a:cubicBezTo>
                  <a:cubicBezTo>
                    <a:pt x="1060" y="535"/>
                    <a:pt x="1060" y="535"/>
                    <a:pt x="1060" y="535"/>
                  </a:cubicBezTo>
                  <a:cubicBezTo>
                    <a:pt x="1060" y="535"/>
                    <a:pt x="1061" y="535"/>
                    <a:pt x="1061" y="535"/>
                  </a:cubicBezTo>
                  <a:cubicBezTo>
                    <a:pt x="1269" y="743"/>
                    <a:pt x="1269" y="1082"/>
                    <a:pt x="1061" y="1290"/>
                  </a:cubicBezTo>
                  <a:close/>
                  <a:moveTo>
                    <a:pt x="1061" y="1290"/>
                  </a:moveTo>
                  <a:cubicBezTo>
                    <a:pt x="1061" y="1290"/>
                    <a:pt x="1061" y="1290"/>
                    <a:pt x="1061" y="1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grpSp>
    </p:spTree>
    <p:extLst>
      <p:ext uri="{BB962C8B-B14F-4D97-AF65-F5344CB8AC3E}">
        <p14:creationId xmlns:p14="http://schemas.microsoft.com/office/powerpoint/2010/main" val="113199495"/>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Shape 9400"/>
          <p:cNvSpPr/>
          <p:nvPr/>
        </p:nvSpPr>
        <p:spPr>
          <a:xfrm>
            <a:off x="5021069" y="3418817"/>
            <a:ext cx="6623219" cy="1775353"/>
          </a:xfrm>
          <a:custGeom>
            <a:avLst/>
            <a:gdLst/>
            <a:ahLst/>
            <a:cxnLst/>
            <a:rect l="0" t="0" r="0" b="0"/>
            <a:pathLst>
              <a:path w="6697981" h="1775460">
                <a:moveTo>
                  <a:pt x="0" y="0"/>
                </a:moveTo>
                <a:lnTo>
                  <a:pt x="6697981" y="0"/>
                </a:lnTo>
                <a:lnTo>
                  <a:pt x="6697981" y="1775460"/>
                </a:lnTo>
                <a:lnTo>
                  <a:pt x="0" y="1775460"/>
                </a:lnTo>
                <a:lnTo>
                  <a:pt x="0" y="0"/>
                </a:lnTo>
              </a:path>
            </a:pathLst>
          </a:custGeom>
          <a:ln w="0" cap="flat">
            <a:solidFill>
              <a:srgbClr val="CC6600"/>
            </a:solidFill>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1" name="Title 10"/>
          <p:cNvSpPr>
            <a:spLocks noGrp="1"/>
          </p:cNvSpPr>
          <p:nvPr>
            <p:ph type="title"/>
          </p:nvPr>
        </p:nvSpPr>
        <p:spPr>
          <a:xfrm>
            <a:off x="609441" y="188640"/>
            <a:ext cx="10969943" cy="711081"/>
          </a:xfrm>
        </p:spPr>
        <p:txBody>
          <a:bodyPr>
            <a:noAutofit/>
          </a:bodyPr>
          <a:lstStyle/>
          <a:p>
            <a:r>
              <a:rPr lang="en-US" dirty="0" smtClean="0">
                <a:latin typeface="Cooper Black" panose="0208090404030B020404" pitchFamily="18" charset="0"/>
              </a:rPr>
              <a:t>BO </a:t>
            </a:r>
            <a:r>
              <a:rPr lang="en-US" dirty="0">
                <a:latin typeface="Cooper Black" panose="0208090404030B020404" pitchFamily="18" charset="0"/>
              </a:rPr>
              <a:t>runtime implementation types</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0" name="Shape 9399"/>
          <p:cNvSpPr/>
          <p:nvPr/>
        </p:nvSpPr>
        <p:spPr>
          <a:xfrm>
            <a:off x="4920855" y="3300714"/>
            <a:ext cx="6826661" cy="2360534"/>
          </a:xfrm>
          <a:custGeom>
            <a:avLst/>
            <a:gdLst/>
            <a:ahLst/>
            <a:cxnLst/>
            <a:rect l="0" t="0" r="0" b="0"/>
            <a:pathLst>
              <a:path w="6903720" h="2360676">
                <a:moveTo>
                  <a:pt x="0" y="0"/>
                </a:moveTo>
                <a:lnTo>
                  <a:pt x="6903720" y="0"/>
                </a:lnTo>
                <a:lnTo>
                  <a:pt x="6903720" y="2360676"/>
                </a:lnTo>
                <a:lnTo>
                  <a:pt x="0" y="2360676"/>
                </a:lnTo>
                <a:lnTo>
                  <a:pt x="0" y="0"/>
                </a:lnTo>
              </a:path>
            </a:pathLst>
          </a:custGeom>
          <a:solidFill>
            <a:schemeClr val="bg1"/>
          </a:solidFill>
          <a:ln w="0" cap="flat">
            <a:solidFill>
              <a:srgbClr val="CC6600"/>
            </a:solidFill>
            <a:miter lim="127000"/>
          </a:ln>
        </p:spPr>
        <p:style>
          <a:lnRef idx="0">
            <a:srgbClr val="000000">
              <a:alpha val="0"/>
            </a:srgbClr>
          </a:lnRef>
          <a:fillRef idx="1">
            <a:srgbClr val="F2F2F2"/>
          </a:fillRef>
          <a:effectRef idx="0">
            <a:scrgbClr r="0" g="0" b="0"/>
          </a:effectRef>
          <a:fontRef idx="none"/>
        </p:style>
        <p:txBody>
          <a:bodyPr/>
          <a:lstStyle/>
          <a:p>
            <a:endParaRPr lang="en-US"/>
          </a:p>
        </p:txBody>
      </p:sp>
      <p:sp>
        <p:nvSpPr>
          <p:cNvPr id="21" name="Shape 309"/>
          <p:cNvSpPr/>
          <p:nvPr/>
        </p:nvSpPr>
        <p:spPr>
          <a:xfrm>
            <a:off x="4920855" y="3300714"/>
            <a:ext cx="6826661" cy="2360534"/>
          </a:xfrm>
          <a:custGeom>
            <a:avLst/>
            <a:gdLst/>
            <a:ahLst/>
            <a:cxnLst/>
            <a:rect l="0" t="0" r="0" b="0"/>
            <a:pathLst>
              <a:path w="6903720" h="2360676">
                <a:moveTo>
                  <a:pt x="0" y="2360676"/>
                </a:moveTo>
                <a:lnTo>
                  <a:pt x="6903720" y="2360676"/>
                </a:lnTo>
                <a:lnTo>
                  <a:pt x="6903720" y="0"/>
                </a:lnTo>
                <a:lnTo>
                  <a:pt x="0" y="0"/>
                </a:lnTo>
                <a:close/>
              </a:path>
            </a:pathLst>
          </a:custGeom>
          <a:ln w="25908" cap="flat">
            <a:solidFill>
              <a:srgbClr val="CC6600"/>
            </a:solidFill>
            <a:miter lim="127000"/>
          </a:ln>
        </p:spPr>
        <p:style>
          <a:lnRef idx="1">
            <a:srgbClr val="0070C0"/>
          </a:lnRef>
          <a:fillRef idx="0">
            <a:srgbClr val="000000">
              <a:alpha val="0"/>
            </a:srgbClr>
          </a:fillRef>
          <a:effectRef idx="0">
            <a:scrgbClr r="0" g="0" b="0"/>
          </a:effectRef>
          <a:fontRef idx="none"/>
        </p:style>
        <p:txBody>
          <a:bodyPr/>
          <a:lstStyle/>
          <a:p>
            <a:endParaRPr lang="en-US"/>
          </a:p>
        </p:txBody>
      </p:sp>
      <p:sp>
        <p:nvSpPr>
          <p:cNvPr id="26" name="Shape 315"/>
          <p:cNvSpPr/>
          <p:nvPr/>
        </p:nvSpPr>
        <p:spPr>
          <a:xfrm>
            <a:off x="5021069" y="3418817"/>
            <a:ext cx="6623219" cy="1775353"/>
          </a:xfrm>
          <a:custGeom>
            <a:avLst/>
            <a:gdLst/>
            <a:ahLst/>
            <a:cxnLst/>
            <a:rect l="0" t="0" r="0" b="0"/>
            <a:pathLst>
              <a:path w="6697981" h="1775460">
                <a:moveTo>
                  <a:pt x="0" y="1775460"/>
                </a:moveTo>
                <a:lnTo>
                  <a:pt x="6697981" y="1775460"/>
                </a:lnTo>
                <a:lnTo>
                  <a:pt x="6697981" y="0"/>
                </a:lnTo>
                <a:lnTo>
                  <a:pt x="0" y="0"/>
                </a:lnTo>
                <a:close/>
              </a:path>
            </a:pathLst>
          </a:custGeom>
          <a:ln w="12192" cap="flat">
            <a:solidFill>
              <a:srgbClr val="CC6600"/>
            </a:solidFill>
            <a:miter lim="127000"/>
          </a:ln>
        </p:spPr>
        <p:style>
          <a:lnRef idx="1">
            <a:srgbClr val="3B8A15"/>
          </a:lnRef>
          <a:fillRef idx="0">
            <a:srgbClr val="000000">
              <a:alpha val="0"/>
            </a:srgbClr>
          </a:fillRef>
          <a:effectRef idx="0">
            <a:scrgbClr r="0" g="0" b="0"/>
          </a:effectRef>
          <a:fontRef idx="none"/>
        </p:style>
        <p:txBody>
          <a:bodyPr/>
          <a:lstStyle/>
          <a:p>
            <a:endParaRPr lang="en-US"/>
          </a:p>
        </p:txBody>
      </p:sp>
      <p:sp>
        <p:nvSpPr>
          <p:cNvPr id="27" name="Rectangle 26"/>
          <p:cNvSpPr/>
          <p:nvPr/>
        </p:nvSpPr>
        <p:spPr>
          <a:xfrm>
            <a:off x="5734127" y="3490879"/>
            <a:ext cx="1113048"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800" b="1" dirty="0">
                <a:effectLst/>
                <a:latin typeface="Arial" panose="020B0604020202020204" pitchFamily="34" charset="0"/>
                <a:ea typeface="Arial" panose="020B0604020202020204" pitchFamily="34" charset="0"/>
              </a:rPr>
              <a:t>Managed</a:t>
            </a:r>
            <a:endParaRPr lang="en-US" sz="1800" b="1" dirty="0">
              <a:effectLst/>
              <a:latin typeface="Calibri" panose="020F0502020204030204" pitchFamily="34" charset="0"/>
              <a:ea typeface="Calibri" panose="020F0502020204030204" pitchFamily="34" charset="0"/>
            </a:endParaRPr>
          </a:p>
        </p:txBody>
      </p:sp>
      <p:sp>
        <p:nvSpPr>
          <p:cNvPr id="28" name="Rectangle 27"/>
          <p:cNvSpPr/>
          <p:nvPr/>
        </p:nvSpPr>
        <p:spPr>
          <a:xfrm>
            <a:off x="5734127" y="3811429"/>
            <a:ext cx="6010375" cy="27998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For greenfield developments with standard implementation</a:t>
            </a:r>
            <a:endParaRPr lang="en-US" sz="1100" dirty="0">
              <a:effectLst/>
              <a:latin typeface="Calibri" panose="020F0502020204030204" pitchFamily="34" charset="0"/>
              <a:ea typeface="Calibri" panose="020F0502020204030204" pitchFamily="34" charset="0"/>
            </a:endParaRPr>
          </a:p>
        </p:txBody>
      </p:sp>
      <p:sp>
        <p:nvSpPr>
          <p:cNvPr id="29" name="Rectangle 28"/>
          <p:cNvSpPr/>
          <p:nvPr/>
        </p:nvSpPr>
        <p:spPr>
          <a:xfrm>
            <a:off x="5734127" y="4055255"/>
            <a:ext cx="88771"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a:t>
            </a:r>
            <a:endParaRPr lang="en-US" sz="1100">
              <a:effectLst/>
              <a:latin typeface="Calibri" panose="020F0502020204030204" pitchFamily="34" charset="0"/>
              <a:ea typeface="Calibri" panose="020F0502020204030204" pitchFamily="34" charset="0"/>
            </a:endParaRPr>
          </a:p>
        </p:txBody>
      </p:sp>
      <p:sp>
        <p:nvSpPr>
          <p:cNvPr id="30" name="Rectangle 29"/>
          <p:cNvSpPr/>
          <p:nvPr/>
        </p:nvSpPr>
        <p:spPr>
          <a:xfrm>
            <a:off x="5800434" y="4055255"/>
            <a:ext cx="148255"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o</a:t>
            </a:r>
            <a:endParaRPr lang="en-US" sz="1100">
              <a:effectLst/>
              <a:latin typeface="Calibri" panose="020F0502020204030204" pitchFamily="34" charset="0"/>
              <a:ea typeface="Calibri" panose="020F0502020204030204" pitchFamily="34" charset="0"/>
            </a:endParaRPr>
          </a:p>
        </p:txBody>
      </p:sp>
      <p:sp>
        <p:nvSpPr>
          <p:cNvPr id="31" name="Rectangle 30"/>
          <p:cNvSpPr/>
          <p:nvPr/>
        </p:nvSpPr>
        <p:spPr>
          <a:xfrm>
            <a:off x="5951139" y="4077321"/>
            <a:ext cx="5793363" cy="23476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effectLst/>
                <a:latin typeface="Arial" panose="020B0604020202020204" pitchFamily="34" charset="0"/>
                <a:ea typeface="Arial" panose="020B0604020202020204" pitchFamily="34" charset="0"/>
              </a:rPr>
              <a:t>pt. unmanaged appl. components: DB tables, lock/PFCG object, update </a:t>
            </a:r>
            <a:endParaRPr lang="en-US" sz="1100">
              <a:effectLst/>
              <a:latin typeface="Calibri" panose="020F0502020204030204" pitchFamily="34" charset="0"/>
              <a:ea typeface="Calibri" panose="020F0502020204030204" pitchFamily="34" charset="0"/>
            </a:endParaRPr>
          </a:p>
        </p:txBody>
      </p:sp>
      <p:sp>
        <p:nvSpPr>
          <p:cNvPr id="32" name="Rectangle 31"/>
          <p:cNvSpPr/>
          <p:nvPr/>
        </p:nvSpPr>
        <p:spPr>
          <a:xfrm>
            <a:off x="5734127" y="4295239"/>
            <a:ext cx="907058"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effectLst/>
                <a:latin typeface="Arial" panose="020B0604020202020204" pitchFamily="34" charset="0"/>
                <a:ea typeface="Arial" panose="020B0604020202020204" pitchFamily="34" charset="0"/>
              </a:rPr>
              <a:t>task FM)</a:t>
            </a:r>
            <a:endParaRPr lang="en-US" sz="1100">
              <a:effectLst/>
              <a:latin typeface="Calibri" panose="020F0502020204030204" pitchFamily="34" charset="0"/>
              <a:ea typeface="Calibri" panose="020F0502020204030204" pitchFamily="34" charset="0"/>
            </a:endParaRPr>
          </a:p>
        </p:txBody>
      </p:sp>
      <p:sp>
        <p:nvSpPr>
          <p:cNvPr id="33" name="Rectangle 32"/>
          <p:cNvSpPr/>
          <p:nvPr/>
        </p:nvSpPr>
        <p:spPr>
          <a:xfrm>
            <a:off x="5734127" y="4615782"/>
            <a:ext cx="284431" cy="26469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34" name="Rectangle 33"/>
          <p:cNvSpPr/>
          <p:nvPr/>
        </p:nvSpPr>
        <p:spPr>
          <a:xfrm>
            <a:off x="6017817" y="4588623"/>
            <a:ext cx="5582538"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Standard CRUD operations work out of the box</a:t>
            </a:r>
            <a:endParaRPr lang="en-US" sz="1100">
              <a:effectLst/>
              <a:latin typeface="Calibri" panose="020F0502020204030204" pitchFamily="34" charset="0"/>
              <a:ea typeface="Calibri" panose="020F0502020204030204" pitchFamily="34" charset="0"/>
            </a:endParaRPr>
          </a:p>
        </p:txBody>
      </p:sp>
      <p:sp>
        <p:nvSpPr>
          <p:cNvPr id="35" name="Rectangle 34"/>
          <p:cNvSpPr/>
          <p:nvPr/>
        </p:nvSpPr>
        <p:spPr>
          <a:xfrm>
            <a:off x="5734127" y="4935568"/>
            <a:ext cx="284860" cy="26509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36" name="Rectangle 35"/>
          <p:cNvSpPr/>
          <p:nvPr/>
        </p:nvSpPr>
        <p:spPr>
          <a:xfrm>
            <a:off x="6017817" y="4908367"/>
            <a:ext cx="2329021"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Developers add BO</a:t>
            </a:r>
            <a:endParaRPr lang="en-US" sz="1100">
              <a:effectLst/>
              <a:latin typeface="Calibri" panose="020F0502020204030204" pitchFamily="34" charset="0"/>
              <a:ea typeface="Calibri" panose="020F0502020204030204" pitchFamily="34" charset="0"/>
            </a:endParaRPr>
          </a:p>
        </p:txBody>
      </p:sp>
      <p:sp>
        <p:nvSpPr>
          <p:cNvPr id="37" name="Rectangle 36"/>
          <p:cNvSpPr/>
          <p:nvPr/>
        </p:nvSpPr>
        <p:spPr>
          <a:xfrm>
            <a:off x="7768939" y="4908367"/>
            <a:ext cx="88904"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a:t>
            </a:r>
            <a:endParaRPr lang="en-US" sz="1100">
              <a:effectLst/>
              <a:latin typeface="Calibri" panose="020F0502020204030204" pitchFamily="34" charset="0"/>
              <a:ea typeface="Calibri" panose="020F0502020204030204" pitchFamily="34" charset="0"/>
            </a:endParaRPr>
          </a:p>
        </p:txBody>
      </p:sp>
      <p:sp>
        <p:nvSpPr>
          <p:cNvPr id="38" name="Rectangle 37"/>
          <p:cNvSpPr/>
          <p:nvPr/>
        </p:nvSpPr>
        <p:spPr>
          <a:xfrm>
            <a:off x="7835246" y="4908367"/>
            <a:ext cx="2642224"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specific business logic</a:t>
            </a:r>
            <a:endParaRPr lang="en-US" sz="1100">
              <a:effectLst/>
              <a:latin typeface="Calibri" panose="020F0502020204030204" pitchFamily="34" charset="0"/>
              <a:ea typeface="Calibri" panose="020F0502020204030204" pitchFamily="34" charset="0"/>
            </a:endParaRPr>
          </a:p>
        </p:txBody>
      </p:sp>
      <p:sp>
        <p:nvSpPr>
          <p:cNvPr id="39" name="Shape 9401"/>
          <p:cNvSpPr/>
          <p:nvPr/>
        </p:nvSpPr>
        <p:spPr>
          <a:xfrm>
            <a:off x="5021069" y="3418817"/>
            <a:ext cx="382775" cy="1775353"/>
          </a:xfrm>
          <a:custGeom>
            <a:avLst/>
            <a:gdLst/>
            <a:ahLst/>
            <a:cxnLst/>
            <a:rect l="0" t="0" r="0" b="0"/>
            <a:pathLst>
              <a:path w="387096" h="1775460">
                <a:moveTo>
                  <a:pt x="0" y="0"/>
                </a:moveTo>
                <a:lnTo>
                  <a:pt x="387096" y="0"/>
                </a:lnTo>
                <a:lnTo>
                  <a:pt x="387096" y="1775460"/>
                </a:lnTo>
                <a:lnTo>
                  <a:pt x="0" y="1775460"/>
                </a:lnTo>
                <a:lnTo>
                  <a:pt x="0" y="0"/>
                </a:lnTo>
              </a:path>
            </a:pathLst>
          </a:custGeom>
          <a:solidFill>
            <a:srgbClr val="CC6600"/>
          </a:solidFill>
          <a:ln w="0" cap="flat">
            <a:solidFill>
              <a:srgbClr val="CC6600"/>
            </a:solidFill>
            <a:miter lim="127000"/>
          </a:ln>
        </p:spPr>
        <p:style>
          <a:lnRef idx="0">
            <a:srgbClr val="000000">
              <a:alpha val="0"/>
            </a:srgbClr>
          </a:lnRef>
          <a:fillRef idx="1">
            <a:srgbClr val="3B8A15"/>
          </a:fillRef>
          <a:effectRef idx="0">
            <a:scrgbClr r="0" g="0" b="0"/>
          </a:effectRef>
          <a:fontRef idx="none"/>
        </p:style>
        <p:txBody>
          <a:bodyPr/>
          <a:lstStyle/>
          <a:p>
            <a:endParaRPr lang="en-US"/>
          </a:p>
        </p:txBody>
      </p:sp>
      <p:sp>
        <p:nvSpPr>
          <p:cNvPr id="40" name="Shape 329"/>
          <p:cNvSpPr/>
          <p:nvPr/>
        </p:nvSpPr>
        <p:spPr>
          <a:xfrm>
            <a:off x="4942284" y="1442308"/>
            <a:ext cx="6623219" cy="1703729"/>
          </a:xfrm>
          <a:custGeom>
            <a:avLst/>
            <a:gdLst/>
            <a:ahLst/>
            <a:cxnLst/>
            <a:rect l="0" t="0" r="0" b="0"/>
            <a:pathLst>
              <a:path w="6697981" h="1703832">
                <a:moveTo>
                  <a:pt x="0" y="1703832"/>
                </a:moveTo>
                <a:lnTo>
                  <a:pt x="6697981" y="1703832"/>
                </a:lnTo>
                <a:lnTo>
                  <a:pt x="6697981" y="0"/>
                </a:lnTo>
                <a:lnTo>
                  <a:pt x="0" y="0"/>
                </a:lnTo>
                <a:close/>
              </a:path>
            </a:pathLst>
          </a:custGeom>
          <a:ln w="12192" cap="flat">
            <a:miter lim="127000"/>
          </a:ln>
        </p:spPr>
        <p:style>
          <a:lnRef idx="1">
            <a:srgbClr val="B48000"/>
          </a:lnRef>
          <a:fillRef idx="0">
            <a:srgbClr val="000000">
              <a:alpha val="0"/>
            </a:srgbClr>
          </a:fillRef>
          <a:effectRef idx="0">
            <a:scrgbClr r="0" g="0" b="0"/>
          </a:effectRef>
          <a:fontRef idx="none"/>
        </p:style>
        <p:txBody>
          <a:bodyPr/>
          <a:lstStyle/>
          <a:p>
            <a:endParaRPr lang="en-US"/>
          </a:p>
        </p:txBody>
      </p:sp>
      <p:sp>
        <p:nvSpPr>
          <p:cNvPr id="41" name="Rectangle 40"/>
          <p:cNvSpPr/>
          <p:nvPr/>
        </p:nvSpPr>
        <p:spPr>
          <a:xfrm>
            <a:off x="5655342" y="1585634"/>
            <a:ext cx="1452547"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800" b="1" dirty="0">
                <a:effectLst/>
                <a:latin typeface="Arial" panose="020B0604020202020204" pitchFamily="34" charset="0"/>
                <a:ea typeface="Arial" panose="020B0604020202020204" pitchFamily="34" charset="0"/>
              </a:rPr>
              <a:t>Unmanaged</a:t>
            </a:r>
            <a:endParaRPr lang="en-US" sz="1800" b="1" dirty="0">
              <a:effectLst/>
              <a:latin typeface="Calibri" panose="020F0502020204030204" pitchFamily="34" charset="0"/>
              <a:ea typeface="Calibri" panose="020F0502020204030204" pitchFamily="34" charset="0"/>
            </a:endParaRPr>
          </a:p>
        </p:txBody>
      </p:sp>
      <p:sp>
        <p:nvSpPr>
          <p:cNvPr id="42" name="Rectangle 41"/>
          <p:cNvSpPr/>
          <p:nvPr/>
        </p:nvSpPr>
        <p:spPr>
          <a:xfrm>
            <a:off x="5655342" y="1905655"/>
            <a:ext cx="5866228" cy="26570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For brownfield developments with available application code for </a:t>
            </a:r>
            <a:endParaRPr lang="en-US" sz="1100" dirty="0">
              <a:effectLst/>
              <a:latin typeface="Calibri" panose="020F0502020204030204" pitchFamily="34" charset="0"/>
              <a:ea typeface="Calibri" panose="020F0502020204030204" pitchFamily="34" charset="0"/>
            </a:endParaRPr>
          </a:p>
        </p:txBody>
      </p:sp>
      <p:sp>
        <p:nvSpPr>
          <p:cNvPr id="43" name="Rectangle 42"/>
          <p:cNvSpPr/>
          <p:nvPr/>
        </p:nvSpPr>
        <p:spPr>
          <a:xfrm>
            <a:off x="5655343" y="2149479"/>
            <a:ext cx="5866228" cy="305927"/>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interaction phase, transactional buffer, and save sequence</a:t>
            </a:r>
            <a:endParaRPr lang="en-US" sz="1100" dirty="0">
              <a:effectLst/>
              <a:latin typeface="Calibri" panose="020F0502020204030204" pitchFamily="34" charset="0"/>
              <a:ea typeface="Calibri" panose="020F0502020204030204" pitchFamily="34" charset="0"/>
            </a:endParaRPr>
          </a:p>
        </p:txBody>
      </p:sp>
      <p:sp>
        <p:nvSpPr>
          <p:cNvPr id="45" name="Rectangle 44"/>
          <p:cNvSpPr/>
          <p:nvPr/>
        </p:nvSpPr>
        <p:spPr>
          <a:xfrm>
            <a:off x="5655342" y="2496661"/>
            <a:ext cx="284431" cy="26469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46" name="Rectangle 45"/>
          <p:cNvSpPr/>
          <p:nvPr/>
        </p:nvSpPr>
        <p:spPr>
          <a:xfrm>
            <a:off x="5939033" y="2469501"/>
            <a:ext cx="5654158" cy="31102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Developers in charge of BO runtime: CRUD operations</a:t>
            </a:r>
            <a:endParaRPr lang="en-US" sz="1100" dirty="0">
              <a:effectLst/>
              <a:latin typeface="Calibri" panose="020F0502020204030204" pitchFamily="34" charset="0"/>
              <a:ea typeface="Calibri" panose="020F0502020204030204" pitchFamily="34" charset="0"/>
            </a:endParaRPr>
          </a:p>
        </p:txBody>
      </p:sp>
      <p:sp>
        <p:nvSpPr>
          <p:cNvPr id="47" name="Rectangle 46"/>
          <p:cNvSpPr/>
          <p:nvPr/>
        </p:nvSpPr>
        <p:spPr>
          <a:xfrm>
            <a:off x="5655342" y="2816446"/>
            <a:ext cx="284860" cy="26509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48" name="Rectangle 47"/>
          <p:cNvSpPr/>
          <p:nvPr/>
        </p:nvSpPr>
        <p:spPr>
          <a:xfrm>
            <a:off x="5939032" y="2789246"/>
            <a:ext cx="5524991"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Adapters needed to integrate the existing code</a:t>
            </a:r>
            <a:endParaRPr lang="en-US" sz="1100" dirty="0">
              <a:effectLst/>
              <a:latin typeface="Calibri" panose="020F0502020204030204" pitchFamily="34" charset="0"/>
              <a:ea typeface="Calibri" panose="020F0502020204030204" pitchFamily="34" charset="0"/>
            </a:endParaRPr>
          </a:p>
        </p:txBody>
      </p:sp>
      <p:sp>
        <p:nvSpPr>
          <p:cNvPr id="49" name="Shape 9402"/>
          <p:cNvSpPr/>
          <p:nvPr/>
        </p:nvSpPr>
        <p:spPr>
          <a:xfrm>
            <a:off x="4942284" y="1442308"/>
            <a:ext cx="400859" cy="1703729"/>
          </a:xfrm>
          <a:custGeom>
            <a:avLst/>
            <a:gdLst/>
            <a:ahLst/>
            <a:cxnLst/>
            <a:rect l="0" t="0" r="0" b="0"/>
            <a:pathLst>
              <a:path w="405384" h="1703832">
                <a:moveTo>
                  <a:pt x="0" y="0"/>
                </a:moveTo>
                <a:lnTo>
                  <a:pt x="405384" y="0"/>
                </a:lnTo>
                <a:lnTo>
                  <a:pt x="405384" y="1703832"/>
                </a:lnTo>
                <a:lnTo>
                  <a:pt x="0" y="1703832"/>
                </a:lnTo>
                <a:lnTo>
                  <a:pt x="0" y="0"/>
                </a:lnTo>
              </a:path>
            </a:pathLst>
          </a:custGeom>
          <a:ln w="0" cap="flat">
            <a:miter lim="127000"/>
          </a:ln>
        </p:spPr>
        <p:style>
          <a:lnRef idx="0">
            <a:srgbClr val="000000">
              <a:alpha val="0"/>
            </a:srgbClr>
          </a:lnRef>
          <a:fillRef idx="1">
            <a:srgbClr val="B48000"/>
          </a:fillRef>
          <a:effectRef idx="0">
            <a:scrgbClr r="0" g="0" b="0"/>
          </a:effectRef>
          <a:fontRef idx="none"/>
        </p:style>
        <p:txBody>
          <a:bodyPr/>
          <a:lstStyle/>
          <a:p>
            <a:endParaRPr lang="en-US"/>
          </a:p>
        </p:txBody>
      </p:sp>
      <p:sp>
        <p:nvSpPr>
          <p:cNvPr id="50" name="Rectangle 49"/>
          <p:cNvSpPr/>
          <p:nvPr/>
        </p:nvSpPr>
        <p:spPr>
          <a:xfrm>
            <a:off x="3291046" y="5009698"/>
            <a:ext cx="1184471"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7F7F7F"/>
                </a:solidFill>
                <a:effectLst/>
                <a:latin typeface="Arial" panose="020B0604020202020204" pitchFamily="34" charset="0"/>
                <a:ea typeface="Arial" panose="020B0604020202020204" pitchFamily="34" charset="0"/>
              </a:rPr>
              <a:t>SAP HANA</a:t>
            </a:r>
            <a:endParaRPr lang="en-US" sz="1100">
              <a:solidFill>
                <a:srgbClr val="000000"/>
              </a:solidFill>
              <a:effectLst/>
              <a:latin typeface="Calibri" panose="020F0502020204030204" pitchFamily="34" charset="0"/>
              <a:ea typeface="Calibri" panose="020F0502020204030204" pitchFamily="34" charset="0"/>
            </a:endParaRPr>
          </a:p>
        </p:txBody>
      </p:sp>
      <p:sp>
        <p:nvSpPr>
          <p:cNvPr id="51" name="Shape 340"/>
          <p:cNvSpPr/>
          <p:nvPr/>
        </p:nvSpPr>
        <p:spPr>
          <a:xfrm>
            <a:off x="2844977" y="2416085"/>
            <a:ext cx="1773726" cy="237730"/>
          </a:xfrm>
          <a:custGeom>
            <a:avLst/>
            <a:gdLst/>
            <a:ahLst/>
            <a:cxnLst/>
            <a:rect l="0" t="0" r="0" b="0"/>
            <a:pathLst>
              <a:path w="1793748" h="237744">
                <a:moveTo>
                  <a:pt x="0" y="39624"/>
                </a:moveTo>
                <a:cubicBezTo>
                  <a:pt x="0" y="17780"/>
                  <a:pt x="17780" y="0"/>
                  <a:pt x="39624" y="0"/>
                </a:cubicBez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close/>
              </a:path>
            </a:pathLst>
          </a:custGeom>
          <a:ln w="12192" cap="flat">
            <a:miter lim="127000"/>
          </a:ln>
        </p:spPr>
        <p:style>
          <a:lnRef idx="1">
            <a:srgbClr val="008FD3"/>
          </a:lnRef>
          <a:fillRef idx="0">
            <a:srgbClr val="000000">
              <a:alpha val="0"/>
            </a:srgbClr>
          </a:fillRef>
          <a:effectRef idx="0">
            <a:scrgbClr r="0" g="0" b="0"/>
          </a:effectRef>
          <a:fontRef idx="none"/>
        </p:style>
        <p:txBody>
          <a:bodyPr/>
          <a:lstStyle/>
          <a:p>
            <a:endParaRPr lang="en-US"/>
          </a:p>
        </p:txBody>
      </p:sp>
      <p:sp>
        <p:nvSpPr>
          <p:cNvPr id="52" name="Rectangle 51"/>
          <p:cNvSpPr/>
          <p:nvPr/>
        </p:nvSpPr>
        <p:spPr>
          <a:xfrm>
            <a:off x="3456815" y="2440008"/>
            <a:ext cx="731180"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finalize</a:t>
            </a:r>
            <a:endParaRPr lang="en-US" sz="1100">
              <a:solidFill>
                <a:srgbClr val="000000"/>
              </a:solidFill>
              <a:effectLst/>
              <a:latin typeface="Calibri" panose="020F0502020204030204" pitchFamily="34" charset="0"/>
              <a:ea typeface="Calibri" panose="020F0502020204030204" pitchFamily="34" charset="0"/>
            </a:endParaRPr>
          </a:p>
        </p:txBody>
      </p:sp>
      <p:sp>
        <p:nvSpPr>
          <p:cNvPr id="53" name="Rectangle 52"/>
          <p:cNvSpPr/>
          <p:nvPr/>
        </p:nvSpPr>
        <p:spPr>
          <a:xfrm>
            <a:off x="4141867" y="1673482"/>
            <a:ext cx="631514"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008FD3"/>
                </a:solidFill>
                <a:effectLst/>
                <a:latin typeface="Arial" panose="020B0604020202020204" pitchFamily="34" charset="0"/>
                <a:ea typeface="Arial" panose="020B0604020202020204" pitchFamily="34" charset="0"/>
              </a:rPr>
              <a:t>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54" name="Rectangle 53"/>
          <p:cNvSpPr/>
          <p:nvPr/>
        </p:nvSpPr>
        <p:spPr>
          <a:xfrm>
            <a:off x="3629490" y="1886829"/>
            <a:ext cx="1312978"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008FD3"/>
                </a:solidFill>
                <a:effectLst/>
                <a:latin typeface="Arial" panose="020B0604020202020204" pitchFamily="34" charset="0"/>
                <a:ea typeface="Arial" panose="020B0604020202020204" pitchFamily="34" charset="0"/>
              </a:rPr>
              <a:t>SEQUENCE</a:t>
            </a:r>
            <a:endParaRPr lang="en-US" sz="1100">
              <a:solidFill>
                <a:srgbClr val="000000"/>
              </a:solidFill>
              <a:effectLst/>
              <a:latin typeface="Calibri" panose="020F0502020204030204" pitchFamily="34" charset="0"/>
              <a:ea typeface="Calibri" panose="020F0502020204030204" pitchFamily="34" charset="0"/>
            </a:endParaRPr>
          </a:p>
        </p:txBody>
      </p:sp>
      <p:sp>
        <p:nvSpPr>
          <p:cNvPr id="55" name="Shape 346"/>
          <p:cNvSpPr/>
          <p:nvPr/>
        </p:nvSpPr>
        <p:spPr>
          <a:xfrm>
            <a:off x="961240" y="2228645"/>
            <a:ext cx="293863" cy="1732684"/>
          </a:xfrm>
          <a:custGeom>
            <a:avLst/>
            <a:gdLst/>
            <a:ahLst/>
            <a:cxnLst/>
            <a:rect l="0" t="0" r="0" b="0"/>
            <a:pathLst>
              <a:path w="297180" h="1732788">
                <a:moveTo>
                  <a:pt x="49530" y="1732788"/>
                </a:moveTo>
                <a:cubicBezTo>
                  <a:pt x="22174" y="1732788"/>
                  <a:pt x="0" y="1710563"/>
                  <a:pt x="0" y="1683258"/>
                </a:cubicBezTo>
                <a:lnTo>
                  <a:pt x="0" y="49530"/>
                </a:lnTo>
                <a:cubicBezTo>
                  <a:pt x="0" y="22225"/>
                  <a:pt x="22174" y="0"/>
                  <a:pt x="49530" y="0"/>
                </a:cubicBezTo>
                <a:lnTo>
                  <a:pt x="247650" y="0"/>
                </a:lnTo>
                <a:cubicBezTo>
                  <a:pt x="275006" y="0"/>
                  <a:pt x="297180" y="22225"/>
                  <a:pt x="297180" y="49530"/>
                </a:cubicBezTo>
                <a:lnTo>
                  <a:pt x="297180" y="1683258"/>
                </a:lnTo>
                <a:cubicBezTo>
                  <a:pt x="297180" y="1710563"/>
                  <a:pt x="275006" y="1732788"/>
                  <a:pt x="247650" y="1732788"/>
                </a:cubicBezTo>
                <a:close/>
              </a:path>
            </a:pathLst>
          </a:custGeom>
          <a:ln w="12192" cap="flat">
            <a:miter lim="127000"/>
          </a:ln>
        </p:spPr>
        <p:style>
          <a:lnRef idx="1">
            <a:srgbClr val="F0AB00"/>
          </a:lnRef>
          <a:fillRef idx="0">
            <a:srgbClr val="000000">
              <a:alpha val="0"/>
            </a:srgbClr>
          </a:fillRef>
          <a:effectRef idx="0">
            <a:scrgbClr r="0" g="0" b="0"/>
          </a:effectRef>
          <a:fontRef idx="none"/>
        </p:style>
        <p:txBody>
          <a:bodyPr/>
          <a:lstStyle/>
          <a:p>
            <a:endParaRPr lang="en-US"/>
          </a:p>
        </p:txBody>
      </p:sp>
      <p:sp>
        <p:nvSpPr>
          <p:cNvPr id="56" name="Rectangle 55"/>
          <p:cNvSpPr/>
          <p:nvPr/>
        </p:nvSpPr>
        <p:spPr>
          <a:xfrm rot="16200001">
            <a:off x="684248" y="3267178"/>
            <a:ext cx="920085"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MODIFY</a:t>
            </a:r>
            <a:endParaRPr lang="en-US" sz="1100">
              <a:solidFill>
                <a:srgbClr val="000000"/>
              </a:solidFill>
              <a:effectLst/>
              <a:latin typeface="Calibri" panose="020F0502020204030204" pitchFamily="34" charset="0"/>
              <a:ea typeface="Calibri" panose="020F0502020204030204" pitchFamily="34" charset="0"/>
            </a:endParaRPr>
          </a:p>
        </p:txBody>
      </p:sp>
      <p:sp>
        <p:nvSpPr>
          <p:cNvPr id="57" name="Shape 350"/>
          <p:cNvSpPr/>
          <p:nvPr/>
        </p:nvSpPr>
        <p:spPr>
          <a:xfrm>
            <a:off x="1328946" y="2234740"/>
            <a:ext cx="292356" cy="1732684"/>
          </a:xfrm>
          <a:custGeom>
            <a:avLst/>
            <a:gdLst/>
            <a:ahLst/>
            <a:cxnLst/>
            <a:rect l="0" t="0" r="0" b="0"/>
            <a:pathLst>
              <a:path w="295656" h="1732788">
                <a:moveTo>
                  <a:pt x="49276" y="1732788"/>
                </a:moveTo>
                <a:cubicBezTo>
                  <a:pt x="22098" y="1732788"/>
                  <a:pt x="0" y="1710690"/>
                  <a:pt x="0" y="1683512"/>
                </a:cubicBezTo>
                <a:lnTo>
                  <a:pt x="0" y="49276"/>
                </a:lnTo>
                <a:cubicBezTo>
                  <a:pt x="0" y="22098"/>
                  <a:pt x="22098" y="0"/>
                  <a:pt x="49276" y="0"/>
                </a:cubicBezTo>
                <a:lnTo>
                  <a:pt x="246380" y="0"/>
                </a:lnTo>
                <a:cubicBezTo>
                  <a:pt x="273558" y="0"/>
                  <a:pt x="295656" y="22098"/>
                  <a:pt x="295656" y="49276"/>
                </a:cubicBezTo>
                <a:lnTo>
                  <a:pt x="295656" y="1683512"/>
                </a:lnTo>
                <a:cubicBezTo>
                  <a:pt x="295656" y="1710690"/>
                  <a:pt x="273558" y="1732788"/>
                  <a:pt x="246380" y="1732788"/>
                </a:cubicBezTo>
                <a:close/>
              </a:path>
            </a:pathLst>
          </a:custGeom>
          <a:ln w="12192" cap="flat">
            <a:miter lim="127000"/>
          </a:ln>
        </p:spPr>
        <p:style>
          <a:lnRef idx="1">
            <a:srgbClr val="F0AB00"/>
          </a:lnRef>
          <a:fillRef idx="0">
            <a:srgbClr val="000000">
              <a:alpha val="0"/>
            </a:srgbClr>
          </a:fillRef>
          <a:effectRef idx="0">
            <a:scrgbClr r="0" g="0" b="0"/>
          </a:effectRef>
          <a:fontRef idx="none"/>
        </p:style>
        <p:txBody>
          <a:bodyPr/>
          <a:lstStyle/>
          <a:p>
            <a:endParaRPr lang="en-US"/>
          </a:p>
        </p:txBody>
      </p:sp>
      <p:sp>
        <p:nvSpPr>
          <p:cNvPr id="58" name="Rectangle 57"/>
          <p:cNvSpPr/>
          <p:nvPr/>
        </p:nvSpPr>
        <p:spPr>
          <a:xfrm rot="16200001">
            <a:off x="1182437" y="3404157"/>
            <a:ext cx="657813"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READ</a:t>
            </a:r>
            <a:endParaRPr lang="en-US" sz="1100">
              <a:solidFill>
                <a:srgbClr val="000000"/>
              </a:solidFill>
              <a:effectLst/>
              <a:latin typeface="Calibri" panose="020F0502020204030204" pitchFamily="34" charset="0"/>
              <a:ea typeface="Calibri" panose="020F0502020204030204" pitchFamily="34" charset="0"/>
            </a:endParaRPr>
          </a:p>
        </p:txBody>
      </p:sp>
      <p:sp>
        <p:nvSpPr>
          <p:cNvPr id="59" name="Rectangle 58"/>
          <p:cNvSpPr/>
          <p:nvPr/>
        </p:nvSpPr>
        <p:spPr>
          <a:xfrm>
            <a:off x="971186" y="1675895"/>
            <a:ext cx="1656252"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F0AB00"/>
                </a:solidFill>
                <a:effectLst/>
                <a:latin typeface="Arial" panose="020B0604020202020204" pitchFamily="34" charset="0"/>
                <a:ea typeface="Arial" panose="020B0604020202020204" pitchFamily="34" charset="0"/>
              </a:rPr>
              <a:t>INTERACTION </a:t>
            </a:r>
            <a:endParaRPr lang="en-US" sz="1100">
              <a:solidFill>
                <a:srgbClr val="000000"/>
              </a:solidFill>
              <a:effectLst/>
              <a:latin typeface="Calibri" panose="020F0502020204030204" pitchFamily="34" charset="0"/>
              <a:ea typeface="Calibri" panose="020F0502020204030204" pitchFamily="34" charset="0"/>
            </a:endParaRPr>
          </a:p>
        </p:txBody>
      </p:sp>
      <p:sp>
        <p:nvSpPr>
          <p:cNvPr id="60" name="Rectangle 59"/>
          <p:cNvSpPr/>
          <p:nvPr/>
        </p:nvSpPr>
        <p:spPr>
          <a:xfrm>
            <a:off x="971186" y="1889242"/>
            <a:ext cx="799887"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F0AB00"/>
                </a:solidFill>
                <a:effectLst/>
                <a:latin typeface="Arial" panose="020B0604020202020204" pitchFamily="34" charset="0"/>
                <a:ea typeface="Arial" panose="020B0604020202020204" pitchFamily="34" charset="0"/>
              </a:rPr>
              <a:t>PHASE</a:t>
            </a:r>
            <a:endParaRPr lang="en-US" sz="1100">
              <a:solidFill>
                <a:srgbClr val="000000"/>
              </a:solidFill>
              <a:effectLst/>
              <a:latin typeface="Calibri" panose="020F0502020204030204" pitchFamily="34" charset="0"/>
              <a:ea typeface="Calibri" panose="020F0502020204030204" pitchFamily="34" charset="0"/>
            </a:endParaRPr>
          </a:p>
        </p:txBody>
      </p:sp>
      <p:sp>
        <p:nvSpPr>
          <p:cNvPr id="61" name="Shape 354"/>
          <p:cNvSpPr/>
          <p:nvPr/>
        </p:nvSpPr>
        <p:spPr>
          <a:xfrm>
            <a:off x="965761" y="2121971"/>
            <a:ext cx="1029274" cy="0"/>
          </a:xfrm>
          <a:custGeom>
            <a:avLst/>
            <a:gdLst/>
            <a:ahLst/>
            <a:cxnLst/>
            <a:rect l="0" t="0" r="0" b="0"/>
            <a:pathLst>
              <a:path w="1040892">
                <a:moveTo>
                  <a:pt x="0" y="0"/>
                </a:moveTo>
                <a:lnTo>
                  <a:pt x="1040892" y="0"/>
                </a:lnTo>
              </a:path>
            </a:pathLst>
          </a:custGeom>
          <a:ln w="12192" cap="flat">
            <a:round/>
          </a:ln>
        </p:spPr>
        <p:style>
          <a:lnRef idx="1">
            <a:srgbClr val="F0AB00"/>
          </a:lnRef>
          <a:fillRef idx="0">
            <a:srgbClr val="000000">
              <a:alpha val="0"/>
            </a:srgbClr>
          </a:fillRef>
          <a:effectRef idx="0">
            <a:scrgbClr r="0" g="0" b="0"/>
          </a:effectRef>
          <a:fontRef idx="none"/>
        </p:style>
        <p:txBody>
          <a:bodyPr/>
          <a:lstStyle/>
          <a:p>
            <a:endParaRPr lang="en-US"/>
          </a:p>
        </p:txBody>
      </p:sp>
      <p:sp>
        <p:nvSpPr>
          <p:cNvPr id="62" name="Shape 355"/>
          <p:cNvSpPr/>
          <p:nvPr/>
        </p:nvSpPr>
        <p:spPr>
          <a:xfrm>
            <a:off x="3101165" y="2132638"/>
            <a:ext cx="1516282" cy="0"/>
          </a:xfrm>
          <a:custGeom>
            <a:avLst/>
            <a:gdLst/>
            <a:ahLst/>
            <a:cxnLst/>
            <a:rect l="0" t="0" r="0" b="0"/>
            <a:pathLst>
              <a:path w="1533398">
                <a:moveTo>
                  <a:pt x="0" y="0"/>
                </a:moveTo>
                <a:lnTo>
                  <a:pt x="1533398" y="0"/>
                </a:lnTo>
              </a:path>
            </a:pathLst>
          </a:custGeom>
          <a:ln w="12192" cap="flat">
            <a:round/>
          </a:ln>
        </p:spPr>
        <p:style>
          <a:lnRef idx="1">
            <a:srgbClr val="008FD3"/>
          </a:lnRef>
          <a:fillRef idx="0">
            <a:srgbClr val="000000">
              <a:alpha val="0"/>
            </a:srgbClr>
          </a:fillRef>
          <a:effectRef idx="0">
            <a:scrgbClr r="0" g="0" b="0"/>
          </a:effectRef>
          <a:fontRef idx="none"/>
        </p:style>
        <p:txBody>
          <a:bodyPr/>
          <a:lstStyle/>
          <a:p>
            <a:endParaRPr lang="en-US"/>
          </a:p>
        </p:txBody>
      </p:sp>
      <p:sp>
        <p:nvSpPr>
          <p:cNvPr id="63" name="Shape 356"/>
          <p:cNvSpPr/>
          <p:nvPr/>
        </p:nvSpPr>
        <p:spPr>
          <a:xfrm>
            <a:off x="3731087" y="2653815"/>
            <a:ext cx="5651" cy="1734081"/>
          </a:xfrm>
          <a:custGeom>
            <a:avLst/>
            <a:gdLst/>
            <a:ahLst/>
            <a:cxnLst/>
            <a:rect l="0" t="0" r="0" b="0"/>
            <a:pathLst>
              <a:path w="5715" h="1734185">
                <a:moveTo>
                  <a:pt x="0" y="0"/>
                </a:moveTo>
                <a:lnTo>
                  <a:pt x="5715" y="1734185"/>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64" name="Shape 357"/>
          <p:cNvSpPr/>
          <p:nvPr/>
        </p:nvSpPr>
        <p:spPr>
          <a:xfrm>
            <a:off x="2844977" y="2858019"/>
            <a:ext cx="1773726" cy="237730"/>
          </a:xfrm>
          <a:custGeom>
            <a:avLst/>
            <a:gdLst/>
            <a:ahLst/>
            <a:cxnLst/>
            <a:rect l="0" t="0" r="0" b="0"/>
            <a:pathLst>
              <a:path w="1793748" h="237744">
                <a:moveTo>
                  <a:pt x="39624" y="0"/>
                </a:move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lnTo>
                  <a:pt x="0" y="39624"/>
                </a:lnTo>
                <a:cubicBezTo>
                  <a:pt x="0" y="17780"/>
                  <a:pt x="17780" y="0"/>
                  <a:pt x="39624" y="0"/>
                </a:cubicBezTo>
                <a:close/>
              </a:path>
            </a:pathLst>
          </a:custGeom>
          <a:ln w="0" cap="flat">
            <a:round/>
          </a:ln>
        </p:spPr>
        <p:style>
          <a:lnRef idx="0">
            <a:srgbClr val="000000">
              <a:alpha val="0"/>
            </a:srgbClr>
          </a:lnRef>
          <a:fillRef idx="1">
            <a:srgbClr val="FFFFFF"/>
          </a:fillRef>
          <a:effectRef idx="0">
            <a:scrgbClr r="0" g="0" b="0"/>
          </a:effectRef>
          <a:fontRef idx="none"/>
        </p:style>
        <p:txBody>
          <a:bodyPr/>
          <a:lstStyle/>
          <a:p>
            <a:endParaRPr lang="en-US"/>
          </a:p>
        </p:txBody>
      </p:sp>
      <p:sp>
        <p:nvSpPr>
          <p:cNvPr id="65" name="Shape 358"/>
          <p:cNvSpPr/>
          <p:nvPr/>
        </p:nvSpPr>
        <p:spPr>
          <a:xfrm>
            <a:off x="2844977" y="2858019"/>
            <a:ext cx="1773726" cy="237730"/>
          </a:xfrm>
          <a:custGeom>
            <a:avLst/>
            <a:gdLst/>
            <a:ahLst/>
            <a:cxnLst/>
            <a:rect l="0" t="0" r="0" b="0"/>
            <a:pathLst>
              <a:path w="1793748" h="237744">
                <a:moveTo>
                  <a:pt x="0" y="39624"/>
                </a:moveTo>
                <a:cubicBezTo>
                  <a:pt x="0" y="17780"/>
                  <a:pt x="17780" y="0"/>
                  <a:pt x="39624" y="0"/>
                </a:cubicBez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66" name="Rectangle 65"/>
          <p:cNvSpPr/>
          <p:nvPr/>
        </p:nvSpPr>
        <p:spPr>
          <a:xfrm>
            <a:off x="2970057" y="2881687"/>
            <a:ext cx="2023325"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check_before_save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67" name="Shape 360"/>
          <p:cNvSpPr/>
          <p:nvPr/>
        </p:nvSpPr>
        <p:spPr>
          <a:xfrm>
            <a:off x="2844977" y="3299952"/>
            <a:ext cx="1773726" cy="236206"/>
          </a:xfrm>
          <a:custGeom>
            <a:avLst/>
            <a:gdLst/>
            <a:ahLst/>
            <a:cxnLst/>
            <a:rect l="0" t="0" r="0" b="0"/>
            <a:pathLst>
              <a:path w="1793748" h="236220">
                <a:moveTo>
                  <a:pt x="39370" y="0"/>
                </a:move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lnTo>
                  <a:pt x="0" y="39370"/>
                </a:lnTo>
                <a:cubicBezTo>
                  <a:pt x="0" y="17653"/>
                  <a:pt x="17653" y="0"/>
                  <a:pt x="39370" y="0"/>
                </a:cubicBezTo>
                <a:close/>
              </a:path>
            </a:pathLst>
          </a:custGeom>
          <a:ln w="0" cap="flat">
            <a:miter lim="101600"/>
          </a:ln>
        </p:spPr>
        <p:style>
          <a:lnRef idx="0">
            <a:srgbClr val="000000">
              <a:alpha val="0"/>
            </a:srgbClr>
          </a:lnRef>
          <a:fillRef idx="1">
            <a:srgbClr val="FFFFFF"/>
          </a:fillRef>
          <a:effectRef idx="0">
            <a:scrgbClr r="0" g="0" b="0"/>
          </a:effectRef>
          <a:fontRef idx="none"/>
        </p:style>
        <p:txBody>
          <a:bodyPr/>
          <a:lstStyle/>
          <a:p>
            <a:endParaRPr lang="en-US"/>
          </a:p>
        </p:txBody>
      </p:sp>
      <p:sp>
        <p:nvSpPr>
          <p:cNvPr id="68" name="Shape 361"/>
          <p:cNvSpPr/>
          <p:nvPr/>
        </p:nvSpPr>
        <p:spPr>
          <a:xfrm>
            <a:off x="2844977" y="3299952"/>
            <a:ext cx="1773726" cy="236206"/>
          </a:xfrm>
          <a:custGeom>
            <a:avLst/>
            <a:gdLst/>
            <a:ahLst/>
            <a:cxnLst/>
            <a:rect l="0" t="0" r="0" b="0"/>
            <a:pathLst>
              <a:path w="1793748" h="236220">
                <a:moveTo>
                  <a:pt x="0" y="39370"/>
                </a:moveTo>
                <a:cubicBezTo>
                  <a:pt x="0" y="17653"/>
                  <a:pt x="17653" y="0"/>
                  <a:pt x="39370" y="0"/>
                </a:cubicBez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69" name="Rectangle 68"/>
          <p:cNvSpPr/>
          <p:nvPr/>
        </p:nvSpPr>
        <p:spPr>
          <a:xfrm>
            <a:off x="3105686" y="3323240"/>
            <a:ext cx="1664031" cy="264405"/>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adjust_numbers</a:t>
            </a:r>
            <a:endParaRPr lang="en-US" sz="1100">
              <a:solidFill>
                <a:srgbClr val="000000"/>
              </a:solidFill>
              <a:effectLst/>
              <a:latin typeface="Calibri" panose="020F0502020204030204" pitchFamily="34" charset="0"/>
              <a:ea typeface="Calibri" panose="020F0502020204030204" pitchFamily="34" charset="0"/>
            </a:endParaRPr>
          </a:p>
        </p:txBody>
      </p:sp>
      <p:sp>
        <p:nvSpPr>
          <p:cNvPr id="70" name="Shape 363"/>
          <p:cNvSpPr/>
          <p:nvPr/>
        </p:nvSpPr>
        <p:spPr>
          <a:xfrm>
            <a:off x="2844977" y="3741886"/>
            <a:ext cx="1773726" cy="236206"/>
          </a:xfrm>
          <a:custGeom>
            <a:avLst/>
            <a:gdLst/>
            <a:ahLst/>
            <a:cxnLst/>
            <a:rect l="0" t="0" r="0" b="0"/>
            <a:pathLst>
              <a:path w="1793748" h="236220">
                <a:moveTo>
                  <a:pt x="39370" y="0"/>
                </a:move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lnTo>
                  <a:pt x="0" y="39370"/>
                </a:lnTo>
                <a:cubicBezTo>
                  <a:pt x="0" y="17653"/>
                  <a:pt x="17653" y="0"/>
                  <a:pt x="39370" y="0"/>
                </a:cubicBezTo>
                <a:close/>
              </a:path>
            </a:pathLst>
          </a:custGeom>
          <a:ln w="0" cap="flat">
            <a:miter lim="101600"/>
          </a:ln>
        </p:spPr>
        <p:style>
          <a:lnRef idx="0">
            <a:srgbClr val="000000">
              <a:alpha val="0"/>
            </a:srgbClr>
          </a:lnRef>
          <a:fillRef idx="1">
            <a:srgbClr val="FFFFFF"/>
          </a:fillRef>
          <a:effectRef idx="0">
            <a:scrgbClr r="0" g="0" b="0"/>
          </a:effectRef>
          <a:fontRef idx="none"/>
        </p:style>
        <p:txBody>
          <a:bodyPr/>
          <a:lstStyle/>
          <a:p>
            <a:endParaRPr lang="en-US"/>
          </a:p>
        </p:txBody>
      </p:sp>
      <p:sp>
        <p:nvSpPr>
          <p:cNvPr id="71" name="Shape 364"/>
          <p:cNvSpPr/>
          <p:nvPr/>
        </p:nvSpPr>
        <p:spPr>
          <a:xfrm>
            <a:off x="2844977" y="3741886"/>
            <a:ext cx="1773726" cy="236206"/>
          </a:xfrm>
          <a:custGeom>
            <a:avLst/>
            <a:gdLst/>
            <a:ahLst/>
            <a:cxnLst/>
            <a:rect l="0" t="0" r="0" b="0"/>
            <a:pathLst>
              <a:path w="1793748" h="236220">
                <a:moveTo>
                  <a:pt x="0" y="39370"/>
                </a:moveTo>
                <a:cubicBezTo>
                  <a:pt x="0" y="17653"/>
                  <a:pt x="17653" y="0"/>
                  <a:pt x="39370" y="0"/>
                </a:cubicBez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72" name="Rectangle 71"/>
          <p:cNvSpPr/>
          <p:nvPr/>
        </p:nvSpPr>
        <p:spPr>
          <a:xfrm>
            <a:off x="3545727" y="3764919"/>
            <a:ext cx="492961"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73" name="Shape 367"/>
          <p:cNvSpPr/>
          <p:nvPr/>
        </p:nvSpPr>
        <p:spPr>
          <a:xfrm>
            <a:off x="1928727" y="4502316"/>
            <a:ext cx="1374374" cy="402312"/>
          </a:xfrm>
          <a:custGeom>
            <a:avLst/>
            <a:gdLst/>
            <a:ahLst/>
            <a:cxnLst/>
            <a:rect l="0" t="0" r="0" b="0"/>
            <a:pathLst>
              <a:path w="1389888" h="402336">
                <a:moveTo>
                  <a:pt x="0" y="201168"/>
                </a:moveTo>
                <a:cubicBezTo>
                  <a:pt x="0" y="90043"/>
                  <a:pt x="90043" y="0"/>
                  <a:pt x="201168" y="0"/>
                </a:cubicBezTo>
                <a:lnTo>
                  <a:pt x="1188720" y="0"/>
                </a:lnTo>
                <a:cubicBezTo>
                  <a:pt x="1299845" y="0"/>
                  <a:pt x="1389888" y="90043"/>
                  <a:pt x="1389888" y="201168"/>
                </a:cubicBezTo>
                <a:lnTo>
                  <a:pt x="1389888" y="201168"/>
                </a:lnTo>
                <a:cubicBezTo>
                  <a:pt x="1389888" y="312293"/>
                  <a:pt x="1299845" y="402336"/>
                  <a:pt x="1188720" y="402336"/>
                </a:cubicBezTo>
                <a:lnTo>
                  <a:pt x="201168" y="402336"/>
                </a:lnTo>
                <a:cubicBezTo>
                  <a:pt x="90043" y="402336"/>
                  <a:pt x="0" y="312293"/>
                  <a:pt x="0" y="201168"/>
                </a:cubicBezTo>
                <a:close/>
              </a:path>
            </a:pathLst>
          </a:custGeom>
          <a:ln w="12192" cap="flat">
            <a:miter lim="101600"/>
          </a:ln>
        </p:spPr>
        <p:style>
          <a:lnRef idx="1">
            <a:srgbClr val="666666"/>
          </a:lnRef>
          <a:fillRef idx="0">
            <a:srgbClr val="000000">
              <a:alpha val="0"/>
            </a:srgbClr>
          </a:fillRef>
          <a:effectRef idx="0">
            <a:scrgbClr r="0" g="0" b="0"/>
          </a:effectRef>
          <a:fontRef idx="none"/>
        </p:style>
        <p:txBody>
          <a:bodyPr/>
          <a:lstStyle/>
          <a:p>
            <a:endParaRPr lang="en-US"/>
          </a:p>
        </p:txBody>
      </p:sp>
      <p:sp>
        <p:nvSpPr>
          <p:cNvPr id="74" name="Rectangle 73"/>
          <p:cNvSpPr/>
          <p:nvPr/>
        </p:nvSpPr>
        <p:spPr>
          <a:xfrm>
            <a:off x="2163567" y="4531143"/>
            <a:ext cx="1309574" cy="225988"/>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200">
                <a:solidFill>
                  <a:srgbClr val="7F7F7F"/>
                </a:solidFill>
                <a:effectLst/>
                <a:latin typeface="Arial" panose="020B0604020202020204" pitchFamily="34" charset="0"/>
                <a:ea typeface="Arial" panose="020B0604020202020204" pitchFamily="34" charset="0"/>
              </a:rPr>
              <a:t>Transactional  </a:t>
            </a:r>
            <a:endParaRPr lang="en-US" sz="1100">
              <a:solidFill>
                <a:srgbClr val="000000"/>
              </a:solidFill>
              <a:effectLst/>
              <a:latin typeface="Calibri" panose="020F0502020204030204" pitchFamily="34" charset="0"/>
              <a:ea typeface="Calibri" panose="020F0502020204030204" pitchFamily="34" charset="0"/>
            </a:endParaRPr>
          </a:p>
        </p:txBody>
      </p:sp>
      <p:sp>
        <p:nvSpPr>
          <p:cNvPr id="75" name="Rectangle 74"/>
          <p:cNvSpPr/>
          <p:nvPr/>
        </p:nvSpPr>
        <p:spPr>
          <a:xfrm>
            <a:off x="2421513" y="4695725"/>
            <a:ext cx="516908" cy="225988"/>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200">
                <a:solidFill>
                  <a:srgbClr val="7F7F7F"/>
                </a:solidFill>
                <a:effectLst/>
                <a:latin typeface="Arial" panose="020B0604020202020204" pitchFamily="34" charset="0"/>
                <a:ea typeface="Arial" panose="020B0604020202020204" pitchFamily="34" charset="0"/>
              </a:rPr>
              <a:t>buffer</a:t>
            </a:r>
            <a:endParaRPr lang="en-US" sz="1100">
              <a:solidFill>
                <a:srgbClr val="000000"/>
              </a:solidFill>
              <a:effectLst/>
              <a:latin typeface="Calibri" panose="020F0502020204030204" pitchFamily="34" charset="0"/>
              <a:ea typeface="Calibri" panose="020F0502020204030204" pitchFamily="34" charset="0"/>
            </a:endParaRPr>
          </a:p>
        </p:txBody>
      </p:sp>
      <p:sp>
        <p:nvSpPr>
          <p:cNvPr id="76" name="Shape 371"/>
          <p:cNvSpPr/>
          <p:nvPr/>
        </p:nvSpPr>
        <p:spPr>
          <a:xfrm>
            <a:off x="1108925" y="3961328"/>
            <a:ext cx="820304" cy="741508"/>
          </a:xfrm>
          <a:custGeom>
            <a:avLst/>
            <a:gdLst/>
            <a:ahLst/>
            <a:cxnLst/>
            <a:rect l="0" t="0" r="0" b="0"/>
            <a:pathLst>
              <a:path w="829564" h="741553">
                <a:moveTo>
                  <a:pt x="0" y="0"/>
                </a:moveTo>
                <a:lnTo>
                  <a:pt x="0" y="741553"/>
                </a:lnTo>
                <a:lnTo>
                  <a:pt x="829564" y="741553"/>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7" name="Shape 373"/>
          <p:cNvSpPr/>
          <p:nvPr/>
        </p:nvSpPr>
        <p:spPr>
          <a:xfrm>
            <a:off x="1475124" y="3967424"/>
            <a:ext cx="453227" cy="735794"/>
          </a:xfrm>
          <a:custGeom>
            <a:avLst/>
            <a:gdLst/>
            <a:ahLst/>
            <a:cxnLst/>
            <a:rect l="0" t="0" r="0" b="0"/>
            <a:pathLst>
              <a:path w="458343" h="735838">
                <a:moveTo>
                  <a:pt x="0" y="0"/>
                </a:moveTo>
                <a:lnTo>
                  <a:pt x="0" y="735838"/>
                </a:lnTo>
                <a:lnTo>
                  <a:pt x="458343" y="735838"/>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8" name="Shape 374"/>
          <p:cNvSpPr/>
          <p:nvPr/>
        </p:nvSpPr>
        <p:spPr>
          <a:xfrm>
            <a:off x="2615915" y="2534950"/>
            <a:ext cx="228560" cy="1966858"/>
          </a:xfrm>
          <a:custGeom>
            <a:avLst/>
            <a:gdLst/>
            <a:ahLst/>
            <a:cxnLst/>
            <a:rect l="0" t="0" r="0" b="0"/>
            <a:pathLst>
              <a:path w="231140" h="1966976">
                <a:moveTo>
                  <a:pt x="231140" y="0"/>
                </a:moveTo>
                <a:lnTo>
                  <a:pt x="0" y="0"/>
                </a:lnTo>
                <a:lnTo>
                  <a:pt x="0" y="1966976"/>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9" name="Shape 375"/>
          <p:cNvSpPr/>
          <p:nvPr/>
        </p:nvSpPr>
        <p:spPr>
          <a:xfrm>
            <a:off x="2615915" y="2976884"/>
            <a:ext cx="228560" cy="1525305"/>
          </a:xfrm>
          <a:custGeom>
            <a:avLst/>
            <a:gdLst/>
            <a:ahLst/>
            <a:cxnLst/>
            <a:rect l="0" t="0" r="0" b="0"/>
            <a:pathLst>
              <a:path w="231140" h="1525397">
                <a:moveTo>
                  <a:pt x="231140" y="0"/>
                </a:moveTo>
                <a:lnTo>
                  <a:pt x="0" y="0"/>
                </a:lnTo>
                <a:lnTo>
                  <a:pt x="0" y="1525397"/>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0" name="Shape 376"/>
          <p:cNvSpPr/>
          <p:nvPr/>
        </p:nvSpPr>
        <p:spPr>
          <a:xfrm>
            <a:off x="2615915" y="3418817"/>
            <a:ext cx="228560" cy="1083880"/>
          </a:xfrm>
          <a:custGeom>
            <a:avLst/>
            <a:gdLst/>
            <a:ahLst/>
            <a:cxnLst/>
            <a:rect l="0" t="0" r="0" b="0"/>
            <a:pathLst>
              <a:path w="231140" h="1083945">
                <a:moveTo>
                  <a:pt x="231140" y="0"/>
                </a:moveTo>
                <a:lnTo>
                  <a:pt x="0" y="0"/>
                </a:lnTo>
                <a:lnTo>
                  <a:pt x="0" y="1083945"/>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1" name="Shape 377"/>
          <p:cNvSpPr/>
          <p:nvPr/>
        </p:nvSpPr>
        <p:spPr>
          <a:xfrm>
            <a:off x="2615915" y="3859226"/>
            <a:ext cx="228560" cy="642327"/>
          </a:xfrm>
          <a:custGeom>
            <a:avLst/>
            <a:gdLst/>
            <a:ahLst/>
            <a:cxnLst/>
            <a:rect l="0" t="0" r="0" b="0"/>
            <a:pathLst>
              <a:path w="231140" h="642366">
                <a:moveTo>
                  <a:pt x="231140" y="0"/>
                </a:moveTo>
                <a:lnTo>
                  <a:pt x="0" y="0"/>
                </a:lnTo>
                <a:lnTo>
                  <a:pt x="0" y="642366"/>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2" name="Shape 378"/>
          <p:cNvSpPr/>
          <p:nvPr/>
        </p:nvSpPr>
        <p:spPr>
          <a:xfrm>
            <a:off x="1696651" y="2228645"/>
            <a:ext cx="292356" cy="1732684"/>
          </a:xfrm>
          <a:custGeom>
            <a:avLst/>
            <a:gdLst/>
            <a:ahLst/>
            <a:cxnLst/>
            <a:rect l="0" t="0" r="0" b="0"/>
            <a:pathLst>
              <a:path w="295656" h="1732788">
                <a:moveTo>
                  <a:pt x="49276" y="0"/>
                </a:moveTo>
                <a:lnTo>
                  <a:pt x="246380" y="0"/>
                </a:lnTo>
                <a:cubicBezTo>
                  <a:pt x="273558" y="0"/>
                  <a:pt x="295656" y="22098"/>
                  <a:pt x="295656" y="49276"/>
                </a:cubicBezTo>
                <a:lnTo>
                  <a:pt x="295656" y="1683512"/>
                </a:lnTo>
                <a:cubicBezTo>
                  <a:pt x="295656" y="1710690"/>
                  <a:pt x="273558" y="1732788"/>
                  <a:pt x="246380" y="1732788"/>
                </a:cubicBezTo>
                <a:lnTo>
                  <a:pt x="49276" y="1732788"/>
                </a:lnTo>
                <a:cubicBezTo>
                  <a:pt x="22098" y="1732788"/>
                  <a:pt x="0" y="1710690"/>
                  <a:pt x="0" y="1683512"/>
                </a:cubicBezTo>
                <a:lnTo>
                  <a:pt x="0" y="49276"/>
                </a:lnTo>
                <a:cubicBezTo>
                  <a:pt x="0" y="22098"/>
                  <a:pt x="22098" y="0"/>
                  <a:pt x="49276" y="0"/>
                </a:cubicBezTo>
                <a:close/>
              </a:path>
            </a:pathLst>
          </a:custGeom>
          <a:ln w="0" cap="flat">
            <a:round/>
          </a:ln>
        </p:spPr>
        <p:style>
          <a:lnRef idx="0">
            <a:srgbClr val="000000">
              <a:alpha val="0"/>
            </a:srgbClr>
          </a:lnRef>
          <a:fillRef idx="1">
            <a:srgbClr val="FFFFFF"/>
          </a:fillRef>
          <a:effectRef idx="0">
            <a:scrgbClr r="0" g="0" b="0"/>
          </a:effectRef>
          <a:fontRef idx="none"/>
        </p:style>
        <p:txBody>
          <a:bodyPr/>
          <a:lstStyle/>
          <a:p>
            <a:endParaRPr lang="en-US"/>
          </a:p>
        </p:txBody>
      </p:sp>
      <p:sp>
        <p:nvSpPr>
          <p:cNvPr id="83" name="Shape 380"/>
          <p:cNvSpPr/>
          <p:nvPr/>
        </p:nvSpPr>
        <p:spPr>
          <a:xfrm>
            <a:off x="1696651" y="2228645"/>
            <a:ext cx="292356" cy="1732684"/>
          </a:xfrm>
          <a:custGeom>
            <a:avLst/>
            <a:gdLst/>
            <a:ahLst/>
            <a:cxnLst/>
            <a:rect l="0" t="0" r="0" b="0"/>
            <a:pathLst>
              <a:path w="295656" h="1732788">
                <a:moveTo>
                  <a:pt x="49276" y="1732788"/>
                </a:moveTo>
                <a:cubicBezTo>
                  <a:pt x="22098" y="1732788"/>
                  <a:pt x="0" y="1710690"/>
                  <a:pt x="0" y="1683512"/>
                </a:cubicBezTo>
                <a:lnTo>
                  <a:pt x="0" y="49276"/>
                </a:lnTo>
                <a:cubicBezTo>
                  <a:pt x="0" y="22098"/>
                  <a:pt x="22098" y="0"/>
                  <a:pt x="49276" y="0"/>
                </a:cubicBezTo>
                <a:lnTo>
                  <a:pt x="246380" y="0"/>
                </a:lnTo>
                <a:cubicBezTo>
                  <a:pt x="273558" y="0"/>
                  <a:pt x="295656" y="22098"/>
                  <a:pt x="295656" y="49276"/>
                </a:cubicBezTo>
                <a:lnTo>
                  <a:pt x="295656" y="1683512"/>
                </a:lnTo>
                <a:cubicBezTo>
                  <a:pt x="295656" y="1710690"/>
                  <a:pt x="273558" y="1732788"/>
                  <a:pt x="246380" y="1732788"/>
                </a:cubicBezTo>
                <a:close/>
              </a:path>
            </a:pathLst>
          </a:custGeom>
          <a:ln w="12192" cap="flat">
            <a:miter lim="101600"/>
          </a:ln>
        </p:spPr>
        <p:style>
          <a:lnRef idx="1">
            <a:srgbClr val="F0AB00"/>
          </a:lnRef>
          <a:fillRef idx="0">
            <a:srgbClr val="000000">
              <a:alpha val="0"/>
            </a:srgbClr>
          </a:fillRef>
          <a:effectRef idx="0">
            <a:scrgbClr r="0" g="0" b="0"/>
          </a:effectRef>
          <a:fontRef idx="none"/>
        </p:style>
        <p:txBody>
          <a:bodyPr/>
          <a:lstStyle/>
          <a:p>
            <a:endParaRPr lang="en-US"/>
          </a:p>
        </p:txBody>
      </p:sp>
      <p:sp>
        <p:nvSpPr>
          <p:cNvPr id="84" name="Rectangle 83"/>
          <p:cNvSpPr/>
          <p:nvPr/>
        </p:nvSpPr>
        <p:spPr>
          <a:xfrm rot="16200001">
            <a:off x="1556279" y="3404955"/>
            <a:ext cx="644534"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LOCK</a:t>
            </a:r>
            <a:endParaRPr lang="en-US" sz="1100">
              <a:solidFill>
                <a:srgbClr val="000000"/>
              </a:solidFill>
              <a:effectLst/>
              <a:latin typeface="Calibri" panose="020F0502020204030204" pitchFamily="34" charset="0"/>
              <a:ea typeface="Calibri" panose="020F0502020204030204" pitchFamily="34" charset="0"/>
            </a:endParaRPr>
          </a:p>
        </p:txBody>
      </p:sp>
      <p:sp>
        <p:nvSpPr>
          <p:cNvPr id="85" name="Shape 383"/>
          <p:cNvSpPr/>
          <p:nvPr/>
        </p:nvSpPr>
        <p:spPr>
          <a:xfrm>
            <a:off x="1842829" y="3961328"/>
            <a:ext cx="86275" cy="741508"/>
          </a:xfrm>
          <a:custGeom>
            <a:avLst/>
            <a:gdLst/>
            <a:ahLst/>
            <a:cxnLst/>
            <a:rect l="0" t="0" r="0" b="0"/>
            <a:pathLst>
              <a:path w="87249" h="741553">
                <a:moveTo>
                  <a:pt x="0" y="0"/>
                </a:moveTo>
                <a:lnTo>
                  <a:pt x="0" y="741553"/>
                </a:lnTo>
                <a:lnTo>
                  <a:pt x="87249" y="741553"/>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pic>
        <p:nvPicPr>
          <p:cNvPr id="86" name="Picture 85"/>
          <p:cNvPicPr/>
          <p:nvPr/>
        </p:nvPicPr>
        <p:blipFill>
          <a:blip r:embed="rId3"/>
          <a:stretch>
            <a:fillRect/>
          </a:stretch>
        </p:blipFill>
        <p:spPr>
          <a:xfrm>
            <a:off x="3352832" y="4252395"/>
            <a:ext cx="756509" cy="766526"/>
          </a:xfrm>
          <a:prstGeom prst="rect">
            <a:avLst/>
          </a:prstGeom>
        </p:spPr>
      </p:pic>
      <p:sp>
        <p:nvSpPr>
          <p:cNvPr id="88" name="Shape 386"/>
          <p:cNvSpPr/>
          <p:nvPr/>
        </p:nvSpPr>
        <p:spPr>
          <a:xfrm>
            <a:off x="582986" y="1442308"/>
            <a:ext cx="4190937" cy="4218178"/>
          </a:xfrm>
          <a:custGeom>
            <a:avLst/>
            <a:gdLst/>
            <a:ahLst/>
            <a:cxnLst/>
            <a:rect l="0" t="0" r="0" b="0"/>
            <a:pathLst>
              <a:path w="4238244" h="4218432">
                <a:moveTo>
                  <a:pt x="0" y="159893"/>
                </a:moveTo>
                <a:cubicBezTo>
                  <a:pt x="0" y="71628"/>
                  <a:pt x="71603" y="0"/>
                  <a:pt x="159918" y="0"/>
                </a:cubicBezTo>
                <a:lnTo>
                  <a:pt x="4078351" y="0"/>
                </a:lnTo>
                <a:cubicBezTo>
                  <a:pt x="4166616" y="0"/>
                  <a:pt x="4238244" y="71628"/>
                  <a:pt x="4238244" y="159893"/>
                </a:cubicBezTo>
                <a:lnTo>
                  <a:pt x="4238244" y="4058514"/>
                </a:lnTo>
                <a:cubicBezTo>
                  <a:pt x="4238244" y="4146829"/>
                  <a:pt x="4166616" y="4218432"/>
                  <a:pt x="4078351" y="4218432"/>
                </a:cubicBezTo>
                <a:lnTo>
                  <a:pt x="159918" y="4218432"/>
                </a:lnTo>
                <a:cubicBezTo>
                  <a:pt x="71603" y="4218432"/>
                  <a:pt x="0" y="4146829"/>
                  <a:pt x="0" y="4058514"/>
                </a:cubicBezTo>
                <a:close/>
              </a:path>
            </a:pathLst>
          </a:custGeom>
          <a:ln w="12192" cap="flat">
            <a:miter lim="101600"/>
          </a:ln>
        </p:spPr>
        <p:style>
          <a:lnRef idx="1">
            <a:srgbClr val="CCCCCC"/>
          </a:lnRef>
          <a:fillRef idx="0">
            <a:srgbClr val="000000">
              <a:alpha val="0"/>
            </a:srgbClr>
          </a:fillRef>
          <a:effectRef idx="0">
            <a:scrgbClr r="0" g="0" b="0"/>
          </a:effectRef>
          <a:fontRef idx="none"/>
        </p:style>
        <p:txBody>
          <a:bodyPr/>
          <a:lstStyle/>
          <a:p>
            <a:endParaRPr lang="en-US"/>
          </a:p>
        </p:txBody>
      </p:sp>
      <p:sp>
        <p:nvSpPr>
          <p:cNvPr id="89" name="Rectangle 88"/>
          <p:cNvSpPr/>
          <p:nvPr/>
        </p:nvSpPr>
        <p:spPr>
          <a:xfrm>
            <a:off x="864190" y="5375690"/>
            <a:ext cx="3302733"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7F7F7F"/>
                </a:solidFill>
                <a:effectLst/>
                <a:latin typeface="Arial" panose="020B0604020202020204" pitchFamily="34" charset="0"/>
                <a:ea typeface="Arial" panose="020B0604020202020204" pitchFamily="34" charset="0"/>
              </a:rPr>
              <a:t>BUSINESS OBJECT RUNTIME</a:t>
            </a:r>
            <a:endParaRPr lang="en-US" sz="110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665632268"/>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Flow of Development (Unmanaged Scenario)</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2" name="Rounded Rectangle 1"/>
          <p:cNvSpPr/>
          <p:nvPr/>
        </p:nvSpPr>
        <p:spPr>
          <a:xfrm>
            <a:off x="3358108" y="1057728"/>
            <a:ext cx="3960440" cy="71508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UI</a:t>
            </a:r>
          </a:p>
        </p:txBody>
      </p:sp>
      <p:sp>
        <p:nvSpPr>
          <p:cNvPr id="10" name="Rounded Rectangle 9"/>
          <p:cNvSpPr/>
          <p:nvPr/>
        </p:nvSpPr>
        <p:spPr>
          <a:xfrm>
            <a:off x="3358108" y="2137848"/>
            <a:ext cx="3960440" cy="75287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Binding for UI</a:t>
            </a:r>
          </a:p>
        </p:txBody>
      </p:sp>
      <p:sp>
        <p:nvSpPr>
          <p:cNvPr id="12" name="Rounded Rectangle 11"/>
          <p:cNvSpPr/>
          <p:nvPr/>
        </p:nvSpPr>
        <p:spPr>
          <a:xfrm>
            <a:off x="3358108" y="4437112"/>
            <a:ext cx="3960440" cy="7870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a:p>
            <a:pPr algn="ctr"/>
            <a:r>
              <a:rPr lang="en-US" dirty="0">
                <a:solidFill>
                  <a:schemeClr val="bg1"/>
                </a:solidFill>
              </a:rPr>
              <a:t>Travel – Using /demo/travel</a:t>
            </a:r>
          </a:p>
          <a:p>
            <a:pPr algn="ctr"/>
            <a:r>
              <a:rPr lang="en-US" sz="1400" dirty="0">
                <a:solidFill>
                  <a:schemeClr val="bg1"/>
                </a:solidFill>
              </a:rPr>
              <a:t>Projection view- what we want to show to UI</a:t>
            </a:r>
            <a:endParaRPr lang="en-IN" sz="1400" dirty="0">
              <a:solidFill>
                <a:schemeClr val="bg1"/>
              </a:solidFill>
            </a:endParaRPr>
          </a:p>
          <a:p>
            <a:pPr algn="ctr"/>
            <a:endParaRPr lang="en-US" dirty="0">
              <a:solidFill>
                <a:schemeClr val="bg1"/>
              </a:solidFill>
            </a:endParaRPr>
          </a:p>
        </p:txBody>
      </p:sp>
      <p:sp>
        <p:nvSpPr>
          <p:cNvPr id="13" name="Rounded Rectangle 12"/>
          <p:cNvSpPr/>
          <p:nvPr/>
        </p:nvSpPr>
        <p:spPr>
          <a:xfrm>
            <a:off x="3358108" y="3274986"/>
            <a:ext cx="3960440" cy="7870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Definition</a:t>
            </a:r>
          </a:p>
        </p:txBody>
      </p:sp>
      <p:sp>
        <p:nvSpPr>
          <p:cNvPr id="14" name="Rounded Rectangle 13"/>
          <p:cNvSpPr/>
          <p:nvPr/>
        </p:nvSpPr>
        <p:spPr>
          <a:xfrm>
            <a:off x="2349996" y="580526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Agency</a:t>
            </a:r>
          </a:p>
        </p:txBody>
      </p:sp>
      <p:sp>
        <p:nvSpPr>
          <p:cNvPr id="15" name="Rounded Rectangle 14"/>
          <p:cNvSpPr/>
          <p:nvPr/>
        </p:nvSpPr>
        <p:spPr>
          <a:xfrm>
            <a:off x="6217976" y="581538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Customers</a:t>
            </a:r>
          </a:p>
        </p:txBody>
      </p:sp>
      <p:sp>
        <p:nvSpPr>
          <p:cNvPr id="16" name="Rounded Rectangle 15"/>
          <p:cNvSpPr/>
          <p:nvPr/>
        </p:nvSpPr>
        <p:spPr>
          <a:xfrm>
            <a:off x="9190756" y="581796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I_Country</a:t>
            </a:r>
          </a:p>
        </p:txBody>
      </p:sp>
      <p:cxnSp>
        <p:nvCxnSpPr>
          <p:cNvPr id="6" name="Elbow Connector 5"/>
          <p:cNvCxnSpPr>
            <a:stCxn id="14" idx="0"/>
            <a:endCxn id="12" idx="2"/>
          </p:cNvCxnSpPr>
          <p:nvPr/>
        </p:nvCxnSpPr>
        <p:spPr>
          <a:xfrm rot="5400000" flipH="1" flipV="1">
            <a:off x="4093694" y="4560630"/>
            <a:ext cx="581056" cy="1908212"/>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5" idx="0"/>
            <a:endCxn id="12" idx="2"/>
          </p:cNvCxnSpPr>
          <p:nvPr/>
        </p:nvCxnSpPr>
        <p:spPr>
          <a:xfrm rot="16200000" flipV="1">
            <a:off x="6022624" y="4539912"/>
            <a:ext cx="591176" cy="195976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6" idx="1"/>
          </p:cNvCxnSpPr>
          <p:nvPr/>
        </p:nvCxnSpPr>
        <p:spPr>
          <a:xfrm flipH="1" flipV="1">
            <a:off x="8378216" y="6132732"/>
            <a:ext cx="812540" cy="25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ounded Rectangle 31"/>
          <p:cNvSpPr/>
          <p:nvPr/>
        </p:nvSpPr>
        <p:spPr>
          <a:xfrm>
            <a:off x="9190756" y="4509120"/>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I_Currency</a:t>
            </a:r>
          </a:p>
        </p:txBody>
      </p:sp>
      <p:cxnSp>
        <p:nvCxnSpPr>
          <p:cNvPr id="33" name="Straight Arrow Connector 32"/>
          <p:cNvCxnSpPr>
            <a:stCxn id="32" idx="1"/>
            <a:endCxn id="12" idx="3"/>
          </p:cNvCxnSpPr>
          <p:nvPr/>
        </p:nvCxnSpPr>
        <p:spPr>
          <a:xfrm flipH="1">
            <a:off x="7318548" y="4826468"/>
            <a:ext cx="1872208" cy="41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89514" y="4458571"/>
            <a:ext cx="340158" cy="461665"/>
          </a:xfrm>
          <a:prstGeom prst="rect">
            <a:avLst/>
          </a:prstGeom>
          <a:ln>
            <a:noFill/>
          </a:ln>
        </p:spPr>
        <p:txBody>
          <a:bodyPr wrap="none">
            <a:spAutoFit/>
          </a:bodyPr>
          <a:lstStyle/>
          <a:p>
            <a:r>
              <a:rPr lang="en-US" dirty="0"/>
              <a:t>1</a:t>
            </a:r>
          </a:p>
        </p:txBody>
      </p:sp>
      <p:sp>
        <p:nvSpPr>
          <p:cNvPr id="36" name="Rectangle 35"/>
          <p:cNvSpPr/>
          <p:nvPr/>
        </p:nvSpPr>
        <p:spPr>
          <a:xfrm>
            <a:off x="5374332" y="5157192"/>
            <a:ext cx="340158" cy="461665"/>
          </a:xfrm>
          <a:prstGeom prst="rect">
            <a:avLst/>
          </a:prstGeom>
          <a:ln>
            <a:noFill/>
          </a:ln>
        </p:spPr>
        <p:txBody>
          <a:bodyPr wrap="none">
            <a:spAutoFit/>
          </a:bodyPr>
          <a:lstStyle/>
          <a:p>
            <a:r>
              <a:rPr lang="en-US" dirty="0"/>
              <a:t>1</a:t>
            </a:r>
          </a:p>
        </p:txBody>
      </p:sp>
      <p:sp>
        <p:nvSpPr>
          <p:cNvPr id="37" name="Rectangle 36"/>
          <p:cNvSpPr/>
          <p:nvPr/>
        </p:nvSpPr>
        <p:spPr>
          <a:xfrm>
            <a:off x="3070076" y="5415607"/>
            <a:ext cx="383438" cy="461665"/>
          </a:xfrm>
          <a:prstGeom prst="rect">
            <a:avLst/>
          </a:prstGeom>
          <a:ln>
            <a:noFill/>
          </a:ln>
        </p:spPr>
        <p:txBody>
          <a:bodyPr wrap="none">
            <a:spAutoFit/>
          </a:bodyPr>
          <a:lstStyle/>
          <a:p>
            <a:r>
              <a:rPr lang="en-US" dirty="0"/>
              <a:t>N</a:t>
            </a:r>
          </a:p>
        </p:txBody>
      </p:sp>
      <p:sp>
        <p:nvSpPr>
          <p:cNvPr id="38" name="Rectangle 37"/>
          <p:cNvSpPr/>
          <p:nvPr/>
        </p:nvSpPr>
        <p:spPr>
          <a:xfrm>
            <a:off x="7295150" y="5445224"/>
            <a:ext cx="383438" cy="461665"/>
          </a:xfrm>
          <a:prstGeom prst="rect">
            <a:avLst/>
          </a:prstGeom>
          <a:ln>
            <a:noFill/>
          </a:ln>
        </p:spPr>
        <p:txBody>
          <a:bodyPr wrap="none">
            <a:spAutoFit/>
          </a:bodyPr>
          <a:lstStyle/>
          <a:p>
            <a:r>
              <a:rPr lang="en-US" dirty="0"/>
              <a:t>N</a:t>
            </a:r>
          </a:p>
        </p:txBody>
      </p:sp>
      <p:sp>
        <p:nvSpPr>
          <p:cNvPr id="39" name="Rectangle 38"/>
          <p:cNvSpPr/>
          <p:nvPr/>
        </p:nvSpPr>
        <p:spPr>
          <a:xfrm>
            <a:off x="8807318" y="4437112"/>
            <a:ext cx="383438" cy="461665"/>
          </a:xfrm>
          <a:prstGeom prst="rect">
            <a:avLst/>
          </a:prstGeom>
        </p:spPr>
        <p:txBody>
          <a:bodyPr wrap="none">
            <a:spAutoFit/>
          </a:bodyPr>
          <a:lstStyle/>
          <a:p>
            <a:r>
              <a:rPr lang="en-US" dirty="0"/>
              <a:t>N</a:t>
            </a:r>
          </a:p>
        </p:txBody>
      </p:sp>
      <p:sp>
        <p:nvSpPr>
          <p:cNvPr id="31" name="Chevron 30"/>
          <p:cNvSpPr/>
          <p:nvPr/>
        </p:nvSpPr>
        <p:spPr>
          <a:xfrm rot="-5400000">
            <a:off x="5215326" y="2922002"/>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Chevron 40"/>
          <p:cNvSpPr/>
          <p:nvPr/>
        </p:nvSpPr>
        <p:spPr>
          <a:xfrm rot="-5400000">
            <a:off x="5203278" y="4104110"/>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Chevron 41"/>
          <p:cNvSpPr/>
          <p:nvPr/>
        </p:nvSpPr>
        <p:spPr>
          <a:xfrm rot="-5400000">
            <a:off x="5203278" y="1829834"/>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6720443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2" descr="File:Solid white.svg - Wikimedia Comm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2651720" y="-2679104"/>
            <a:ext cx="6885384" cy="12188824"/>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0"/>
          <p:cNvSpPr>
            <a:spLocks noGrp="1"/>
          </p:cNvSpPr>
          <p:nvPr>
            <p:ph type="title"/>
          </p:nvPr>
        </p:nvSpPr>
        <p:spPr>
          <a:xfrm>
            <a:off x="609441" y="202038"/>
            <a:ext cx="10969943" cy="711081"/>
          </a:xfrm>
        </p:spPr>
        <p:txBody>
          <a:bodyPr>
            <a:noAutofit/>
          </a:bodyPr>
          <a:lstStyle/>
          <a:p>
            <a:r>
              <a:rPr lang="en-IN" dirty="0" smtClean="0">
                <a:latin typeface="Cooper Black" panose="0208090404030B020404" pitchFamily="18" charset="0"/>
              </a:rPr>
              <a:t>Explanation of Flight Data Model</a:t>
            </a:r>
            <a:endParaRPr lang="en-IN" dirty="0">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723" y="1052736"/>
            <a:ext cx="11165321" cy="4385700"/>
          </a:xfrm>
          <a:prstGeom prst="rect">
            <a:avLst/>
          </a:prstGeom>
        </p:spPr>
      </p:pic>
      <p:sp>
        <p:nvSpPr>
          <p:cNvPr id="8" name="Rectangle 7"/>
          <p:cNvSpPr/>
          <p:nvPr/>
        </p:nvSpPr>
        <p:spPr>
          <a:xfrm>
            <a:off x="609441" y="6165304"/>
            <a:ext cx="10771237" cy="369332"/>
          </a:xfrm>
          <a:prstGeom prst="rect">
            <a:avLst/>
          </a:prstGeom>
        </p:spPr>
        <p:txBody>
          <a:bodyPr wrap="square">
            <a:spAutoFit/>
          </a:bodyPr>
          <a:lstStyle/>
          <a:p>
            <a:r>
              <a:rPr lang="en-US" sz="1800" dirty="0" smtClean="0"/>
              <a:t>If Data is not found in these Table’s please execute Data Generator Class “/dmo/cl_flight_data_generator”</a:t>
            </a:r>
          </a:p>
        </p:txBody>
      </p:sp>
    </p:spTree>
    <p:extLst>
      <p:ext uri="{BB962C8B-B14F-4D97-AF65-F5344CB8AC3E}">
        <p14:creationId xmlns:p14="http://schemas.microsoft.com/office/powerpoint/2010/main" val="913224193"/>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9616</TotalTime>
  <Words>881</Words>
  <Application>Microsoft Office PowerPoint</Application>
  <PresentationFormat>Custom</PresentationFormat>
  <Paragraphs>147</Paragraphs>
  <Slides>18</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Arial Black</vt:lpstr>
      <vt:lpstr>Arial Bold</vt:lpstr>
      <vt:lpstr>Calibri</vt:lpstr>
      <vt:lpstr>Cooper Black</vt:lpstr>
      <vt:lpstr>Open Sans</vt:lpstr>
      <vt:lpstr>Patua One</vt:lpstr>
      <vt:lpstr>Segoe UI</vt:lpstr>
      <vt:lpstr>Segoe UI Bold</vt:lpstr>
      <vt:lpstr>Wingdings</vt:lpstr>
      <vt:lpstr>Office Theme</vt:lpstr>
      <vt:lpstr>PowerPoint Presentation</vt:lpstr>
      <vt:lpstr>PowerPoint Presentation</vt:lpstr>
      <vt:lpstr>Evolution of ABAP Programming Model</vt:lpstr>
      <vt:lpstr>Restful ABAP Programming</vt:lpstr>
      <vt:lpstr>Flow of RESTful Application Programming</vt:lpstr>
      <vt:lpstr>Types of Scenario </vt:lpstr>
      <vt:lpstr>BO runtime implementation types</vt:lpstr>
      <vt:lpstr>Flow of Development (Unmanaged Scenario)</vt:lpstr>
      <vt:lpstr>Explanation of Flight Data Model</vt:lpstr>
      <vt:lpstr>Defining Data Models</vt:lpstr>
      <vt:lpstr>Root CDS Entity</vt:lpstr>
      <vt:lpstr>Create OData Service ( Business Service )</vt:lpstr>
      <vt:lpstr>Service Binding ( Business Service )</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294</cp:revision>
  <dcterms:created xsi:type="dcterms:W3CDTF">2013-09-12T13:05:01Z</dcterms:created>
  <dcterms:modified xsi:type="dcterms:W3CDTF">2021-11-25T10:10:18Z</dcterms:modified>
</cp:coreProperties>
</file>

<file path=docProps/thumbnail.jpeg>
</file>